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1"/>
  </p:notesMasterIdLst>
  <p:handoutMasterIdLst>
    <p:handoutMasterId r:id="rId32"/>
  </p:handoutMasterIdLst>
  <p:sldIdLst>
    <p:sldId id="265" r:id="rId5"/>
    <p:sldId id="310" r:id="rId6"/>
    <p:sldId id="311" r:id="rId7"/>
    <p:sldId id="313" r:id="rId8"/>
    <p:sldId id="318" r:id="rId9"/>
    <p:sldId id="319" r:id="rId10"/>
    <p:sldId id="320" r:id="rId11"/>
    <p:sldId id="312" r:id="rId12"/>
    <p:sldId id="321" r:id="rId13"/>
    <p:sldId id="314" r:id="rId14"/>
    <p:sldId id="315" r:id="rId15"/>
    <p:sldId id="328" r:id="rId16"/>
    <p:sldId id="322" r:id="rId17"/>
    <p:sldId id="323" r:id="rId18"/>
    <p:sldId id="324" r:id="rId19"/>
    <p:sldId id="325" r:id="rId20"/>
    <p:sldId id="326" r:id="rId21"/>
    <p:sldId id="327" r:id="rId22"/>
    <p:sldId id="316" r:id="rId23"/>
    <p:sldId id="329" r:id="rId24"/>
    <p:sldId id="330" r:id="rId25"/>
    <p:sldId id="331" r:id="rId26"/>
    <p:sldId id="332" r:id="rId27"/>
    <p:sldId id="333" r:id="rId28"/>
    <p:sldId id="317" r:id="rId29"/>
    <p:sldId id="334" r:id="rId30"/>
  </p:sldIdLst>
  <p:sldSz cx="12188825" cy="6858000"/>
  <p:notesSz cx="6858000" cy="9144000"/>
  <p:custDataLst>
    <p:tags r:id="rId33"/>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29" autoAdjust="0"/>
  </p:normalViewPr>
  <p:slideViewPr>
    <p:cSldViewPr showGuides="1">
      <p:cViewPr varScale="1">
        <p:scale>
          <a:sx n="72" d="100"/>
          <a:sy n="72" d="100"/>
        </p:scale>
        <p:origin x="660" y="78"/>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26/02/2019</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26/02/2019</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a:t>Haga clic para modificar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26/02/2019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26/02/2019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26/02/2019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a:t>Haga clic para modificar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26/02/2019</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26/02/2019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Haga clic para modificar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a:t>Haga clic para modificar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26/02/2019</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26/02/2019</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26/02/2019</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Haga clic para modificar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26/02/2019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a:t>Haga clic para modificar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26/02/2019</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26/02/2019</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www.dzoom.org.es/primerisimo-primer-plano/"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https://es.wikipedia.org/wiki/Dibujo" TargetMode="External"/><Relationship Id="rId3" Type="http://schemas.openxmlformats.org/officeDocument/2006/relationships/hyperlink" Target="https://es.wikipedia.org/wiki/Vista" TargetMode="External"/><Relationship Id="rId7" Type="http://schemas.openxmlformats.org/officeDocument/2006/relationships/hyperlink" Target="https://es.wikipedia.org/wiki/Imagen_mental" TargetMode="External"/><Relationship Id="rId12" Type="http://schemas.openxmlformats.org/officeDocument/2006/relationships/hyperlink" Target="https://es.wikipedia.org/wiki/V%C3%ADdeo" TargetMode="Externa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hyperlink" Target="https://es.wikipedia.org/wiki/Imagen_auditiva" TargetMode="External"/><Relationship Id="rId11" Type="http://schemas.openxmlformats.org/officeDocument/2006/relationships/hyperlink" Target="https://es.wikipedia.org/wiki/Fotograf%C3%ADa" TargetMode="External"/><Relationship Id="rId5" Type="http://schemas.openxmlformats.org/officeDocument/2006/relationships/hyperlink" Target="https://es.wikipedia.org/wiki/Percepci%C3%B3n" TargetMode="External"/><Relationship Id="rId10" Type="http://schemas.openxmlformats.org/officeDocument/2006/relationships/hyperlink" Target="https://es.wikipedia.org/wiki/Pintura" TargetMode="External"/><Relationship Id="rId4" Type="http://schemas.openxmlformats.org/officeDocument/2006/relationships/hyperlink" Target="https://es.wikipedia.org/wiki/Apariencia" TargetMode="External"/><Relationship Id="rId9" Type="http://schemas.openxmlformats.org/officeDocument/2006/relationships/hyperlink" Target="https://es.wikipedia.org/wiki/Dise%C3%B1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www.dzoom.org.es/inspiracion-en-otono-10-consejos-que-te-dan-10-fotos-espectaculares/"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dzoom.org.es/la-guia-completa-para-fotografiar-ninos-pequenos/" TargetMode="External"/><Relationship Id="rId2" Type="http://schemas.openxmlformats.org/officeDocument/2006/relationships/hyperlink" Target="https://www.dzoom.org.es/11-ejemplos-inspiradores-de-fotografias-en-angulo-picado/" TargetMode="External"/><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www.blogdelfotografo.com/wp-content/uploads/2010/01/ley_horizonte.jpg"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llarinacam.files.wordpress.com/2011/10/luz-solar.jpg"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llarinacam.files.wordpress.com/2011/10/luz-suave.jpg"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261764" y="44624"/>
            <a:ext cx="12457384" cy="6696744"/>
          </a:xfrm>
        </p:spPr>
        <p:txBody>
          <a:bodyPr rtlCol="0">
            <a:normAutofit fontScale="90000"/>
          </a:bodyPr>
          <a:lstStyle/>
          <a:p>
            <a:pPr rtl="0"/>
            <a:r>
              <a:rPr lang="es-ES" sz="4400" dirty="0">
                <a:ln>
                  <a:solidFill>
                    <a:sysClr val="windowText" lastClr="000000"/>
                  </a:solidFill>
                </a:ln>
                <a:latin typeface="Impact" panose="020B0806030902050204" pitchFamily="34" charset="0"/>
                <a:cs typeface="Arial" panose="020B0604020202020204" pitchFamily="34" charset="0"/>
              </a:rPr>
              <a:t>Colegio Nacional de Educación Profesional Técnica.</a:t>
            </a:r>
            <a:br>
              <a:rPr lang="es-ES" sz="4000" dirty="0">
                <a:ln>
                  <a:solidFill>
                    <a:sysClr val="windowText" lastClr="000000"/>
                  </a:solidFill>
                </a:ln>
                <a:latin typeface="Impact" panose="020B0806030902050204" pitchFamily="34" charset="0"/>
                <a:cs typeface="Arial" panose="020B0604020202020204" pitchFamily="34" charset="0"/>
              </a:rPr>
            </a:br>
            <a:br>
              <a:rPr lang="es-ES" sz="4000" dirty="0">
                <a:ln>
                  <a:solidFill>
                    <a:sysClr val="windowText" lastClr="000000"/>
                  </a:solidFill>
                </a:ln>
                <a:latin typeface="Impact" panose="020B0806030902050204" pitchFamily="34" charset="0"/>
                <a:cs typeface="Arial" panose="020B0604020202020204" pitchFamily="34" charset="0"/>
              </a:rPr>
            </a:br>
            <a:r>
              <a:rPr lang="es-ES" sz="4000" dirty="0">
                <a:ln>
                  <a:solidFill>
                    <a:sysClr val="windowText" lastClr="000000"/>
                  </a:solidFill>
                </a:ln>
                <a:latin typeface="Impact" panose="020B0806030902050204" pitchFamily="34" charset="0"/>
                <a:cs typeface="Arial" panose="020B0604020202020204" pitchFamily="34" charset="0"/>
              </a:rPr>
              <a:t>CONALEP 058 “Don Juan Osorio López”.</a:t>
            </a:r>
            <a:br>
              <a:rPr lang="es-ES" sz="4000" dirty="0">
                <a:ln>
                  <a:solidFill>
                    <a:sysClr val="windowText" lastClr="000000"/>
                  </a:solidFill>
                </a:ln>
                <a:latin typeface="Impact" panose="020B0806030902050204" pitchFamily="34" charset="0"/>
                <a:cs typeface="Arial" panose="020B0604020202020204" pitchFamily="34" charset="0"/>
              </a:rPr>
            </a:br>
            <a:br>
              <a:rPr lang="es-ES" sz="4000" dirty="0">
                <a:ln>
                  <a:solidFill>
                    <a:sysClr val="windowText" lastClr="000000"/>
                  </a:solidFill>
                </a:ln>
                <a:latin typeface="Impact" panose="020B0806030902050204" pitchFamily="34" charset="0"/>
                <a:cs typeface="Arial" panose="020B0604020202020204" pitchFamily="34" charset="0"/>
              </a:rPr>
            </a:br>
            <a:r>
              <a:rPr lang="es-ES" sz="4000" dirty="0">
                <a:ln>
                  <a:solidFill>
                    <a:sysClr val="windowText" lastClr="000000"/>
                  </a:solidFill>
                </a:ln>
                <a:latin typeface="Impact" panose="020B0806030902050204" pitchFamily="34" charset="0"/>
                <a:cs typeface="Arial" panose="020B0604020202020204" pitchFamily="34" charset="0"/>
              </a:rPr>
              <a:t>Tratamiento digital de imagen y audio.</a:t>
            </a:r>
            <a:br>
              <a:rPr lang="es-ES" sz="3600" dirty="0">
                <a:ln>
                  <a:solidFill>
                    <a:sysClr val="windowText" lastClr="000000"/>
                  </a:solidFill>
                </a:ln>
                <a:latin typeface="Impact" panose="020B0806030902050204" pitchFamily="34" charset="0"/>
                <a:cs typeface="Arial" panose="020B0604020202020204" pitchFamily="34" charset="0"/>
              </a:rPr>
            </a:br>
            <a:br>
              <a:rPr lang="es-ES" sz="3600" dirty="0">
                <a:ln>
                  <a:solidFill>
                    <a:sysClr val="windowText" lastClr="000000"/>
                  </a:solidFill>
                </a:ln>
                <a:latin typeface="Impact" panose="020B0806030902050204" pitchFamily="34" charset="0"/>
                <a:cs typeface="Arial" panose="020B0604020202020204" pitchFamily="34" charset="0"/>
              </a:rPr>
            </a:br>
            <a:r>
              <a:rPr lang="es-ES" sz="3600" dirty="0">
                <a:ln>
                  <a:solidFill>
                    <a:sysClr val="windowText" lastClr="000000"/>
                  </a:solidFill>
                </a:ln>
                <a:latin typeface="Impact" panose="020B0806030902050204" pitchFamily="34" charset="0"/>
                <a:cs typeface="Arial" panose="020B0604020202020204" pitchFamily="34" charset="0"/>
              </a:rPr>
              <a:t>Integrantes: </a:t>
            </a:r>
            <a:br>
              <a:rPr lang="es-ES" sz="3600" dirty="0">
                <a:ln>
                  <a:solidFill>
                    <a:sysClr val="windowText" lastClr="000000"/>
                  </a:solidFill>
                </a:ln>
                <a:latin typeface="Impact" panose="020B0806030902050204" pitchFamily="34" charset="0"/>
                <a:cs typeface="Arial" panose="020B0604020202020204" pitchFamily="34" charset="0"/>
              </a:rPr>
            </a:br>
            <a:br>
              <a:rPr lang="es-ES" sz="3600" dirty="0">
                <a:ln>
                  <a:solidFill>
                    <a:sysClr val="windowText" lastClr="000000"/>
                  </a:solidFill>
                </a:ln>
                <a:latin typeface="Impact" panose="020B0806030902050204" pitchFamily="34" charset="0"/>
                <a:cs typeface="Arial" panose="020B0604020202020204" pitchFamily="34" charset="0"/>
              </a:rPr>
            </a:br>
            <a:r>
              <a:rPr lang="es-ES" sz="3600" dirty="0">
                <a:ln>
                  <a:solidFill>
                    <a:sysClr val="windowText" lastClr="000000"/>
                  </a:solidFill>
                </a:ln>
                <a:latin typeface="Impact" panose="020B0806030902050204" pitchFamily="34" charset="0"/>
                <a:cs typeface="Arial" panose="020B0604020202020204" pitchFamily="34" charset="0"/>
              </a:rPr>
              <a:t>*Chan Barrientos </a:t>
            </a:r>
            <a:r>
              <a:rPr lang="es-ES" sz="3600" dirty="0" err="1">
                <a:ln>
                  <a:solidFill>
                    <a:sysClr val="windowText" lastClr="000000"/>
                  </a:solidFill>
                </a:ln>
                <a:latin typeface="Impact" panose="020B0806030902050204" pitchFamily="34" charset="0"/>
                <a:cs typeface="Arial" panose="020B0604020202020204" pitchFamily="34" charset="0"/>
              </a:rPr>
              <a:t>Angel</a:t>
            </a:r>
            <a:r>
              <a:rPr lang="es-ES" sz="3600" dirty="0">
                <a:ln>
                  <a:solidFill>
                    <a:sysClr val="windowText" lastClr="000000"/>
                  </a:solidFill>
                </a:ln>
                <a:latin typeface="Impact" panose="020B0806030902050204" pitchFamily="34" charset="0"/>
                <a:cs typeface="Arial" panose="020B0604020202020204" pitchFamily="34" charset="0"/>
              </a:rPr>
              <a:t> </a:t>
            </a:r>
            <a:r>
              <a:rPr lang="es-ES" sz="3600" dirty="0" err="1">
                <a:ln>
                  <a:solidFill>
                    <a:sysClr val="windowText" lastClr="000000"/>
                  </a:solidFill>
                </a:ln>
                <a:latin typeface="Impact" panose="020B0806030902050204" pitchFamily="34" charset="0"/>
                <a:cs typeface="Arial" panose="020B0604020202020204" pitchFamily="34" charset="0"/>
              </a:rPr>
              <a:t>Fracisco</a:t>
            </a:r>
            <a:br>
              <a:rPr lang="es-ES" sz="3600" dirty="0">
                <a:ln>
                  <a:solidFill>
                    <a:sysClr val="windowText" lastClr="000000"/>
                  </a:solidFill>
                </a:ln>
                <a:latin typeface="Impact" panose="020B0806030902050204" pitchFamily="34" charset="0"/>
                <a:cs typeface="Arial" panose="020B0604020202020204" pitchFamily="34" charset="0"/>
              </a:rPr>
            </a:br>
            <a:r>
              <a:rPr lang="es-ES" sz="3600" dirty="0">
                <a:ln>
                  <a:solidFill>
                    <a:sysClr val="windowText" lastClr="000000"/>
                  </a:solidFill>
                </a:ln>
                <a:latin typeface="Impact" panose="020B0806030902050204" pitchFamily="34" charset="0"/>
                <a:cs typeface="Arial" panose="020B0604020202020204" pitchFamily="34" charset="0"/>
              </a:rPr>
              <a:t>*Cruz </a:t>
            </a:r>
            <a:r>
              <a:rPr lang="es-ES" sz="3600" dirty="0" err="1">
                <a:ln>
                  <a:solidFill>
                    <a:sysClr val="windowText" lastClr="000000"/>
                  </a:solidFill>
                </a:ln>
                <a:latin typeface="Impact" panose="020B0806030902050204" pitchFamily="34" charset="0"/>
                <a:cs typeface="Arial" panose="020B0604020202020204" pitchFamily="34" charset="0"/>
              </a:rPr>
              <a:t>Ibañez</a:t>
            </a:r>
            <a:r>
              <a:rPr lang="es-ES" sz="3600" dirty="0">
                <a:ln>
                  <a:solidFill>
                    <a:sysClr val="windowText" lastClr="000000"/>
                  </a:solidFill>
                </a:ln>
                <a:latin typeface="Impact" panose="020B0806030902050204" pitchFamily="34" charset="0"/>
                <a:cs typeface="Arial" panose="020B0604020202020204" pitchFamily="34" charset="0"/>
              </a:rPr>
              <a:t> Eneida del Pilar</a:t>
            </a:r>
            <a:br>
              <a:rPr lang="es-ES" sz="3600" dirty="0">
                <a:ln>
                  <a:solidFill>
                    <a:sysClr val="windowText" lastClr="000000"/>
                  </a:solidFill>
                </a:ln>
                <a:latin typeface="Impact" panose="020B0806030902050204" pitchFamily="34" charset="0"/>
                <a:cs typeface="Arial" panose="020B0604020202020204" pitchFamily="34" charset="0"/>
              </a:rPr>
            </a:br>
            <a:r>
              <a:rPr lang="es-ES" sz="3600" dirty="0">
                <a:ln>
                  <a:solidFill>
                    <a:sysClr val="windowText" lastClr="000000"/>
                  </a:solidFill>
                </a:ln>
                <a:latin typeface="Impact" panose="020B0806030902050204" pitchFamily="34" charset="0"/>
                <a:cs typeface="Arial" panose="020B0604020202020204" pitchFamily="34" charset="0"/>
              </a:rPr>
              <a:t>*Martínez Domínguez Angie Michelle</a:t>
            </a:r>
            <a:br>
              <a:rPr lang="es-ES" sz="3600" dirty="0">
                <a:ln>
                  <a:solidFill>
                    <a:sysClr val="windowText" lastClr="000000"/>
                  </a:solidFill>
                </a:ln>
                <a:latin typeface="Impact" panose="020B0806030902050204" pitchFamily="34" charset="0"/>
                <a:cs typeface="Arial" panose="020B0604020202020204" pitchFamily="34" charset="0"/>
              </a:rPr>
            </a:br>
            <a:r>
              <a:rPr lang="es-ES" sz="3600" dirty="0">
                <a:ln>
                  <a:solidFill>
                    <a:sysClr val="windowText" lastClr="000000"/>
                  </a:solidFill>
                </a:ln>
                <a:latin typeface="Impact" panose="020B0806030902050204" pitchFamily="34" charset="0"/>
                <a:cs typeface="Arial" panose="020B0604020202020204" pitchFamily="34" charset="0"/>
              </a:rPr>
              <a:t>*Rosas Francisco Isaid Valentín</a:t>
            </a:r>
            <a:br>
              <a:rPr lang="es-ES" sz="3600" dirty="0">
                <a:ln>
                  <a:solidFill>
                    <a:sysClr val="windowText" lastClr="000000"/>
                  </a:solidFill>
                </a:ln>
                <a:latin typeface="Impact" panose="020B0806030902050204" pitchFamily="34" charset="0"/>
                <a:cs typeface="Arial" panose="020B0604020202020204" pitchFamily="34" charset="0"/>
              </a:rPr>
            </a:br>
            <a:br>
              <a:rPr lang="es-ES" sz="3600" dirty="0">
                <a:ln>
                  <a:solidFill>
                    <a:sysClr val="windowText" lastClr="000000"/>
                  </a:solidFill>
                </a:ln>
                <a:latin typeface="Impact" panose="020B0806030902050204" pitchFamily="34" charset="0"/>
                <a:cs typeface="Arial" panose="020B0604020202020204" pitchFamily="34" charset="0"/>
              </a:rPr>
            </a:br>
            <a:r>
              <a:rPr lang="es-ES" sz="3600" dirty="0">
                <a:ln>
                  <a:solidFill>
                    <a:sysClr val="windowText" lastClr="000000"/>
                  </a:solidFill>
                </a:ln>
                <a:latin typeface="Impact" panose="020B0806030902050204" pitchFamily="34" charset="0"/>
                <a:cs typeface="Arial" panose="020B0604020202020204" pitchFamily="34" charset="0"/>
              </a:rPr>
              <a:t>Viernes 22 de Febrero del 2019.</a:t>
            </a:r>
            <a:br>
              <a:rPr lang="es-ES" sz="3600" dirty="0">
                <a:latin typeface="Arial" panose="020B0604020202020204" pitchFamily="34" charset="0"/>
                <a:cs typeface="Arial" panose="020B0604020202020204" pitchFamily="34" charset="0"/>
              </a:rPr>
            </a:br>
            <a:br>
              <a:rPr lang="es-ES" sz="3600" dirty="0">
                <a:latin typeface="Arial" panose="020B0604020202020204" pitchFamily="34" charset="0"/>
                <a:cs typeface="Arial" panose="020B0604020202020204" pitchFamily="34" charset="0"/>
              </a:rPr>
            </a:br>
            <a:endParaRPr lang="es-ES" sz="36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4B0BC45D-8DA9-485B-933F-5C03F11783FD}"/>
              </a:ext>
            </a:extLst>
          </p:cNvPr>
          <p:cNvSpPr/>
          <p:nvPr/>
        </p:nvSpPr>
        <p:spPr>
          <a:xfrm rot="19642409">
            <a:off x="7066231" y="3691099"/>
            <a:ext cx="4389343" cy="1200329"/>
          </a:xfrm>
          <a:prstGeom prst="rect">
            <a:avLst/>
          </a:prstGeom>
          <a:noFill/>
        </p:spPr>
        <p:txBody>
          <a:bodyPr wrap="none" lIns="91440" tIns="45720" rIns="91440" bIns="45720">
            <a:spAutoFit/>
          </a:bodyPr>
          <a:lstStyle/>
          <a:p>
            <a:pPr algn="ctr"/>
            <a:r>
              <a:rPr lang="es-ES" sz="7200" b="1" cap="none" spc="0" dirty="0">
                <a:ln w="9525">
                  <a:solidFill>
                    <a:schemeClr val="bg1"/>
                  </a:solidFill>
                  <a:prstDash val="solid"/>
                </a:ln>
                <a:effectLst>
                  <a:outerShdw blurRad="12700" dist="38100" dir="2700000" algn="tl" rotWithShape="0">
                    <a:schemeClr val="bg1">
                      <a:lumMod val="50000"/>
                    </a:schemeClr>
                  </a:outerShdw>
                </a:effectLst>
                <a:latin typeface="Impact" panose="020B0806030902050204" pitchFamily="34" charset="0"/>
              </a:rPr>
              <a:t>SOMA - 605</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1485900" y="332656"/>
            <a:ext cx="9144001" cy="843880"/>
          </a:xfrm>
        </p:spPr>
        <p:txBody>
          <a:bodyPr rtlCol="0">
            <a:normAutofit/>
          </a:bodyPr>
          <a:lstStyle/>
          <a:p>
            <a:pPr algn="ctr" rtl="0"/>
            <a:r>
              <a:rPr lang="es-ES" sz="3600" dirty="0">
                <a:latin typeface="Arial" panose="020B0604020202020204" pitchFamily="34" charset="0"/>
                <a:cs typeface="Arial" panose="020B0604020202020204" pitchFamily="34" charset="0"/>
              </a:rPr>
              <a:t>¿QUE ES ENCUADRE?</a:t>
            </a:r>
          </a:p>
        </p:txBody>
      </p:sp>
      <p:sp>
        <p:nvSpPr>
          <p:cNvPr id="5" name="Rectángulo 4"/>
          <p:cNvSpPr/>
          <p:nvPr/>
        </p:nvSpPr>
        <p:spPr>
          <a:xfrm>
            <a:off x="189756" y="1268760"/>
            <a:ext cx="6092825" cy="1754326"/>
          </a:xfrm>
          <a:prstGeom prst="rect">
            <a:avLst/>
          </a:prstGeom>
        </p:spPr>
        <p:txBody>
          <a:bodyPr>
            <a:spAutoFit/>
          </a:bodyPr>
          <a:lstStyle/>
          <a:p>
            <a:pPr algn="just"/>
            <a:r>
              <a:rPr lang="es-MX" dirty="0">
                <a:latin typeface="Eras Demi ITC" panose="020B0805030504020804" pitchFamily="34" charset="0"/>
              </a:rPr>
              <a:t>El ojo humano observa un espacio sin límites, pero en la cámara el encuadre está limitado por cuatro lados. Por lo tanto, es necesario elegir lo que se quiere incluir y lo que vamos a excluir dentro de ese marco fotográfico, es decir dentro de nuestro fotograma. A esta elección se le llama </a:t>
            </a:r>
            <a:r>
              <a:rPr lang="es-MX" b="1" dirty="0">
                <a:latin typeface="Eras Demi ITC" panose="020B0805030504020804" pitchFamily="34" charset="0"/>
              </a:rPr>
              <a:t>Encuadrar</a:t>
            </a:r>
            <a:r>
              <a:rPr lang="es-MX" dirty="0">
                <a:latin typeface="Eras Demi ITC" panose="020B0805030504020804" pitchFamily="34" charset="0"/>
              </a:rPr>
              <a:t> una fotografía.</a:t>
            </a:r>
          </a:p>
        </p:txBody>
      </p:sp>
      <p:pic>
        <p:nvPicPr>
          <p:cNvPr id="5124" name="Picture 4" descr="Tomar una fotografÃ­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0636" y="1264725"/>
            <a:ext cx="3676083" cy="2448272"/>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55523" y="3645024"/>
            <a:ext cx="6092825" cy="2585323"/>
          </a:xfrm>
          <a:prstGeom prst="rect">
            <a:avLst/>
          </a:prstGeom>
        </p:spPr>
        <p:txBody>
          <a:bodyPr>
            <a:spAutoFit/>
          </a:bodyPr>
          <a:lstStyle/>
          <a:p>
            <a:pPr algn="just"/>
            <a:r>
              <a:rPr lang="es-MX" dirty="0">
                <a:latin typeface="Eras Demi ITC" panose="020B0805030504020804" pitchFamily="34" charset="0"/>
              </a:rPr>
              <a:t>Los bordes de la imagen son tan importantes como la imagen en sí misma a la hora de componer una foto. Los márgenes de la imagen no sólo apoyan la composición, sino que pueden ser la referencia para la orientación de otras líneas dentro de ellos. Por ejemplo, rotando el encuadre, nosotros podemos transformar un tranquilo horizonte en una diagonal que le dé dinamismo a la imagen y una sensación de desequilibrio y confusión.</a:t>
            </a:r>
          </a:p>
        </p:txBody>
      </p:sp>
      <p:pic>
        <p:nvPicPr>
          <p:cNvPr id="5126" name="Picture 6" descr="Horizonte diago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2581" y="3933056"/>
            <a:ext cx="3908324" cy="260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2"/>
          <p:cNvSpPr>
            <a:spLocks noGrp="1"/>
          </p:cNvSpPr>
          <p:nvPr>
            <p:ph type="title"/>
          </p:nvPr>
        </p:nvSpPr>
        <p:spPr>
          <a:xfrm>
            <a:off x="1413892" y="332656"/>
            <a:ext cx="9144001" cy="699864"/>
          </a:xfrm>
        </p:spPr>
        <p:txBody>
          <a:bodyPr rtlCol="0"/>
          <a:lstStyle/>
          <a:p>
            <a:pPr algn="ctr" rtl="0"/>
            <a:r>
              <a:rPr lang="es-ES" dirty="0">
                <a:latin typeface="Arial" panose="020B0604020202020204" pitchFamily="34" charset="0"/>
                <a:cs typeface="Arial" panose="020B0604020202020204" pitchFamily="34" charset="0"/>
              </a:rPr>
              <a:t>TIPOS DE PLANOS </a:t>
            </a:r>
          </a:p>
        </p:txBody>
      </p:sp>
      <p:pic>
        <p:nvPicPr>
          <p:cNvPr id="14" name="Imagen 13" descr="Resultado de imagen para TIPOS DE PLANOS"/>
          <p:cNvPicPr/>
          <p:nvPr/>
        </p:nvPicPr>
        <p:blipFill>
          <a:blip r:embed="rId2">
            <a:extLst>
              <a:ext uri="{28A0092B-C50C-407E-A947-70E740481C1C}">
                <a14:useLocalDpi xmlns:a14="http://schemas.microsoft.com/office/drawing/2010/main" val="0"/>
              </a:ext>
            </a:extLst>
          </a:blip>
          <a:srcRect/>
          <a:stretch>
            <a:fillRect/>
          </a:stretch>
        </p:blipFill>
        <p:spPr bwMode="auto">
          <a:xfrm>
            <a:off x="2710036" y="1268760"/>
            <a:ext cx="6912768" cy="4968552"/>
          </a:xfrm>
          <a:prstGeom prst="rect">
            <a:avLst/>
          </a:prstGeom>
          <a:noFill/>
          <a:ln>
            <a:noFill/>
          </a:ln>
        </p:spPr>
      </p:pic>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33772" y="1916832"/>
            <a:ext cx="7200800" cy="4524315"/>
          </a:xfrm>
          <a:prstGeom prst="rect">
            <a:avLst/>
          </a:prstGeom>
        </p:spPr>
        <p:txBody>
          <a:bodyPr wrap="square">
            <a:spAutoFit/>
          </a:bodyPr>
          <a:lstStyle/>
          <a:p>
            <a:pPr algn="just"/>
            <a:r>
              <a:rPr lang="es-MX" dirty="0">
                <a:solidFill>
                  <a:srgbClr val="FFFF00"/>
                </a:solidFill>
                <a:latin typeface="Eras Demi ITC" panose="020B0805030504020804" pitchFamily="34" charset="0"/>
              </a:rPr>
              <a:t>1. PLANO ENTERO</a:t>
            </a:r>
          </a:p>
          <a:p>
            <a:pPr algn="just"/>
            <a:endParaRPr lang="es-MX" dirty="0">
              <a:latin typeface="Eras Demi ITC" panose="020B0805030504020804" pitchFamily="34" charset="0"/>
            </a:endParaRPr>
          </a:p>
          <a:p>
            <a:pPr algn="just"/>
            <a:r>
              <a:rPr lang="es-MX" dirty="0">
                <a:latin typeface="Eras Demi ITC" panose="020B0805030504020804" pitchFamily="34" charset="0"/>
              </a:rPr>
              <a:t>En retrato, éste es el plano en el que </a:t>
            </a:r>
            <a:r>
              <a:rPr lang="es-MX" b="1" dirty="0">
                <a:latin typeface="Eras Demi ITC" panose="020B0805030504020804" pitchFamily="34" charset="0"/>
              </a:rPr>
              <a:t>aparece todo el cuerpo</a:t>
            </a:r>
            <a:r>
              <a:rPr lang="es-MX" dirty="0">
                <a:latin typeface="Eras Demi ITC" panose="020B0805030504020804" pitchFamily="34" charset="0"/>
              </a:rPr>
              <a:t>. Por tanto, tendremos un plano entero si a quien o quienes estamos fotografiando aparecen completos, desde los pies a la cabeza, sin secciones, en nuestra foto. El protagonista de nuestra foto por tanto ocupa todo el encuadre, convirtiéndose en el punto de interés de la toma. Puedes apurar más o menos el encuadre, pero procura siempre no cortar ni los pies ni la cabeza.</a:t>
            </a:r>
          </a:p>
          <a:p>
            <a:pPr algn="just"/>
            <a:endParaRPr lang="es-MX" dirty="0">
              <a:latin typeface="Eras Demi ITC" panose="020B0805030504020804" pitchFamily="34" charset="0"/>
            </a:endParaRPr>
          </a:p>
          <a:p>
            <a:pPr algn="just"/>
            <a:endParaRPr lang="es-MX" dirty="0">
              <a:latin typeface="Eras Demi ITC" panose="020B0805030504020804" pitchFamily="34" charset="0"/>
            </a:endParaRPr>
          </a:p>
          <a:p>
            <a:pPr algn="just"/>
            <a:r>
              <a:rPr lang="es-MX" dirty="0">
                <a:latin typeface="Eras Demi ITC" panose="020B0805030504020804" pitchFamily="34" charset="0"/>
              </a:rPr>
              <a:t>En este tipo de plano tendremos que </a:t>
            </a:r>
            <a:r>
              <a:rPr lang="es-MX" b="1" dirty="0">
                <a:latin typeface="Eras Demi ITC" panose="020B0805030504020804" pitchFamily="34" charset="0"/>
              </a:rPr>
              <a:t>cuidar la pose de nuestro modelo,</a:t>
            </a:r>
            <a:r>
              <a:rPr lang="es-MX" dirty="0">
                <a:latin typeface="Eras Demi ITC" panose="020B0805030504020804" pitchFamily="34" charset="0"/>
              </a:rPr>
              <a:t> ya que si ésta es buena la foto será mucho más atractiva. De la lista que presentamos en el artículo, este es el plano más lejano de todos. A partir de aquí, veremos como nos podemos acercar en nuestros retratos.</a:t>
            </a:r>
            <a:endParaRPr lang="es-MX" b="0" i="0" u="none" strike="noStrike" dirty="0">
              <a:effectLst/>
              <a:latin typeface="Eras Demi ITC" panose="020B0805030504020804" pitchFamily="34" charset="0"/>
            </a:endParaRPr>
          </a:p>
        </p:txBody>
      </p:sp>
      <p:pic>
        <p:nvPicPr>
          <p:cNvPr id="3" name="Imagen 2">
            <a:extLst>
              <a:ext uri="{FF2B5EF4-FFF2-40B4-BE49-F238E27FC236}">
                <a16:creationId xmlns:a16="http://schemas.microsoft.com/office/drawing/2014/main" id="{7346BAB6-5950-4DC0-987B-AB42E186F9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827229" y="1500187"/>
            <a:ext cx="6137919" cy="3857625"/>
          </a:xfrm>
          <a:prstGeom prst="rect">
            <a:avLst/>
          </a:prstGeom>
        </p:spPr>
      </p:pic>
    </p:spTree>
    <p:extLst>
      <p:ext uri="{BB962C8B-B14F-4D97-AF65-F5344CB8AC3E}">
        <p14:creationId xmlns:p14="http://schemas.microsoft.com/office/powerpoint/2010/main" val="42409482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p:cNvSpPr/>
          <p:nvPr/>
        </p:nvSpPr>
        <p:spPr>
          <a:xfrm>
            <a:off x="6094412" y="2420888"/>
            <a:ext cx="5184576" cy="2308324"/>
          </a:xfrm>
          <a:prstGeom prst="rect">
            <a:avLst/>
          </a:prstGeom>
        </p:spPr>
        <p:txBody>
          <a:bodyPr wrap="square">
            <a:spAutoFit/>
          </a:bodyPr>
          <a:lstStyle/>
          <a:p>
            <a:pPr algn="just"/>
            <a:r>
              <a:rPr lang="es-MX" dirty="0">
                <a:solidFill>
                  <a:srgbClr val="FFFF00"/>
                </a:solidFill>
                <a:latin typeface="Eras Demi ITC" panose="020B0805030504020804" pitchFamily="34" charset="0"/>
              </a:rPr>
              <a:t>2. PLANO AMERICANO</a:t>
            </a:r>
          </a:p>
          <a:p>
            <a:pPr algn="just"/>
            <a:r>
              <a:rPr lang="es-MX" dirty="0">
                <a:latin typeface="Eras Demi ITC" panose="020B0805030504020804" pitchFamily="34" charset="0"/>
              </a:rPr>
              <a:t>El plano americano corta al protagonista aproximadamente a la altura de la rodilla o por el muslo. En función de si el protagonista está recostado o sentado, la tolerancia baja algo, llegando hasta un poco por debajo de las rodillas. Es ideal para encuadrar en la fotografía a varias personas interactuando.</a:t>
            </a:r>
            <a:endParaRPr lang="es-MX" b="0" i="0" u="none" strike="noStrike" dirty="0">
              <a:effectLst/>
              <a:latin typeface="Eras Demi ITC" panose="020B0805030504020804" pitchFamily="34" charset="0"/>
            </a:endParaRPr>
          </a:p>
        </p:txBody>
      </p:sp>
      <p:pic>
        <p:nvPicPr>
          <p:cNvPr id="3" name="Imagen 2">
            <a:extLst>
              <a:ext uri="{FF2B5EF4-FFF2-40B4-BE49-F238E27FC236}">
                <a16:creationId xmlns:a16="http://schemas.microsoft.com/office/drawing/2014/main" id="{FA13F781-C951-42D2-9A2C-5A0A70CC4B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881844" y="1393912"/>
            <a:ext cx="6525344" cy="4114800"/>
          </a:xfrm>
          <a:prstGeom prst="rect">
            <a:avLst/>
          </a:prstGeom>
        </p:spPr>
      </p:pic>
    </p:spTree>
    <p:extLst>
      <p:ext uri="{BB962C8B-B14F-4D97-AF65-F5344CB8AC3E}">
        <p14:creationId xmlns:p14="http://schemas.microsoft.com/office/powerpoint/2010/main" val="1976011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189756" y="2708920"/>
            <a:ext cx="7798940" cy="3693319"/>
          </a:xfrm>
          <a:prstGeom prst="rect">
            <a:avLst/>
          </a:prstGeom>
        </p:spPr>
        <p:txBody>
          <a:bodyPr wrap="square">
            <a:spAutoFit/>
          </a:bodyPr>
          <a:lstStyle/>
          <a:p>
            <a:pPr algn="just"/>
            <a:r>
              <a:rPr lang="es-MX" dirty="0">
                <a:solidFill>
                  <a:srgbClr val="FFFF00"/>
                </a:solidFill>
                <a:latin typeface="Eras Demi ITC" panose="020B0805030504020804" pitchFamily="34" charset="0"/>
              </a:rPr>
              <a:t>3. PLANO MEDIO</a:t>
            </a:r>
          </a:p>
          <a:p>
            <a:pPr algn="just"/>
            <a:endParaRPr lang="es-MX" dirty="0">
              <a:latin typeface="Eras Demi ITC" panose="020B0805030504020804" pitchFamily="34" charset="0"/>
            </a:endParaRPr>
          </a:p>
          <a:p>
            <a:pPr algn="just"/>
            <a:r>
              <a:rPr lang="es-MX" dirty="0">
                <a:latin typeface="Eras Demi ITC" panose="020B0805030504020804" pitchFamily="34" charset="0"/>
              </a:rPr>
              <a:t>Conforme nos vamos acercando más al sujeto conseguiremos un mayor grado de intimidad en la fotografía. Con el plano medio nos acercamos un poco más que con el plano anterior, </a:t>
            </a:r>
            <a:r>
              <a:rPr lang="es-MX" b="1" dirty="0">
                <a:latin typeface="Eras Demi ITC" panose="020B0805030504020804" pitchFamily="34" charset="0"/>
              </a:rPr>
              <a:t>cubriendo desde la cabeza hasta la cintura.</a:t>
            </a:r>
            <a:r>
              <a:rPr lang="es-MX" dirty="0">
                <a:latin typeface="Eras Demi ITC" panose="020B0805030504020804" pitchFamily="34" charset="0"/>
              </a:rPr>
              <a:t> En caso de estar sentado el protagonista, la tolerancia baja hasta aproximadamente la mitad del muslo.</a:t>
            </a:r>
          </a:p>
          <a:p>
            <a:pPr algn="just"/>
            <a:endParaRPr lang="es-MX" dirty="0">
              <a:latin typeface="Eras Demi ITC" panose="020B0805030504020804" pitchFamily="34" charset="0"/>
            </a:endParaRPr>
          </a:p>
          <a:p>
            <a:pPr algn="just"/>
            <a:r>
              <a:rPr lang="es-MX" dirty="0">
                <a:latin typeface="Eras Demi ITC" panose="020B0805030504020804" pitchFamily="34" charset="0"/>
              </a:rPr>
              <a:t>Es importante que antes de disparar te </a:t>
            </a:r>
            <a:r>
              <a:rPr lang="es-MX" b="1" dirty="0">
                <a:latin typeface="Eras Demi ITC" panose="020B0805030504020804" pitchFamily="34" charset="0"/>
              </a:rPr>
              <a:t>fijes en la posición de las manos y los brazos, </a:t>
            </a:r>
            <a:r>
              <a:rPr lang="es-MX" dirty="0">
                <a:latin typeface="Eras Demi ITC" panose="020B0805030504020804" pitchFamily="34" charset="0"/>
              </a:rPr>
              <a:t>para en la medida de lo posible, evitar cortarlos. Si no tenemos más remedio, lo haremos intentando que queda de forma natural y sin cortar las articulaciones.</a:t>
            </a:r>
          </a:p>
          <a:p>
            <a:endParaRPr lang="es-MX" dirty="0"/>
          </a:p>
        </p:txBody>
      </p:sp>
      <p:pic>
        <p:nvPicPr>
          <p:cNvPr id="3" name="Imagen 2">
            <a:extLst>
              <a:ext uri="{FF2B5EF4-FFF2-40B4-BE49-F238E27FC236}">
                <a16:creationId xmlns:a16="http://schemas.microsoft.com/office/drawing/2014/main" id="{5930D55A-7424-4524-AAAB-2F73A990DB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869137" y="1500187"/>
            <a:ext cx="6402238" cy="3857625"/>
          </a:xfrm>
          <a:prstGeom prst="rect">
            <a:avLst/>
          </a:prstGeom>
        </p:spPr>
      </p:pic>
    </p:spTree>
    <p:extLst>
      <p:ext uri="{BB962C8B-B14F-4D97-AF65-F5344CB8AC3E}">
        <p14:creationId xmlns:p14="http://schemas.microsoft.com/office/powerpoint/2010/main" val="20728130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4366220" y="764704"/>
            <a:ext cx="7150869" cy="2585323"/>
          </a:xfrm>
          <a:prstGeom prst="rect">
            <a:avLst/>
          </a:prstGeom>
        </p:spPr>
        <p:txBody>
          <a:bodyPr wrap="square">
            <a:spAutoFit/>
          </a:bodyPr>
          <a:lstStyle/>
          <a:p>
            <a:pPr algn="just"/>
            <a:r>
              <a:rPr lang="es-MX" dirty="0">
                <a:solidFill>
                  <a:srgbClr val="FFFF00"/>
                </a:solidFill>
                <a:latin typeface="Eras Demi ITC" panose="020B0805030504020804" pitchFamily="34" charset="0"/>
              </a:rPr>
              <a:t>4. PLANO MEDIO CORTO</a:t>
            </a:r>
          </a:p>
          <a:p>
            <a:pPr algn="just"/>
            <a:endParaRPr lang="es-MX" dirty="0">
              <a:latin typeface="Eras Demi ITC" panose="020B0805030504020804" pitchFamily="34" charset="0"/>
            </a:endParaRPr>
          </a:p>
          <a:p>
            <a:pPr algn="just"/>
            <a:r>
              <a:rPr lang="es-MX" dirty="0">
                <a:latin typeface="Eras Demi ITC" panose="020B0805030504020804" pitchFamily="34" charset="0"/>
              </a:rPr>
              <a:t>El plano medio corto es una variante del plano medio, y es también conocido como </a:t>
            </a:r>
            <a:r>
              <a:rPr lang="es-MX" b="1" dirty="0">
                <a:latin typeface="Eras Demi ITC" panose="020B0805030504020804" pitchFamily="34" charset="0"/>
              </a:rPr>
              <a:t>plano de busto</a:t>
            </a:r>
            <a:r>
              <a:rPr lang="es-MX" dirty="0">
                <a:latin typeface="Eras Demi ITC" panose="020B0805030504020804" pitchFamily="34" charset="0"/>
              </a:rPr>
              <a:t> o </a:t>
            </a:r>
            <a:r>
              <a:rPr lang="es-MX" b="1" dirty="0">
                <a:latin typeface="Eras Demi ITC" panose="020B0805030504020804" pitchFamily="34" charset="0"/>
              </a:rPr>
              <a:t>primer plano mayor. </a:t>
            </a:r>
            <a:r>
              <a:rPr lang="es-MX" dirty="0">
                <a:latin typeface="Eras Demi ITC" panose="020B0805030504020804" pitchFamily="34" charset="0"/>
              </a:rPr>
              <a:t>Este tipo de plano recoge el cuerpo desde la cabeza hasta debajo o mitad del pecho, aproximadamente. Este plano nos permite aislar en la fotografía una sola figura dentro de un recuadro, descontextualizándola de su entorno para concentrar en ella la máxima atención.</a:t>
            </a:r>
          </a:p>
        </p:txBody>
      </p:sp>
      <p:pic>
        <p:nvPicPr>
          <p:cNvPr id="3" name="Imagen 2">
            <a:extLst>
              <a:ext uri="{FF2B5EF4-FFF2-40B4-BE49-F238E27FC236}">
                <a16:creationId xmlns:a16="http://schemas.microsoft.com/office/drawing/2014/main" id="{5539D9DF-1E8F-440B-B3AF-290D5A90AD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72008" y="1108423"/>
            <a:ext cx="4294212" cy="4641154"/>
          </a:xfrm>
          <a:prstGeom prst="rect">
            <a:avLst/>
          </a:prstGeom>
        </p:spPr>
      </p:pic>
    </p:spTree>
    <p:extLst>
      <p:ext uri="{BB962C8B-B14F-4D97-AF65-F5344CB8AC3E}">
        <p14:creationId xmlns:p14="http://schemas.microsoft.com/office/powerpoint/2010/main" val="41612300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477788" y="2780928"/>
            <a:ext cx="6092825" cy="3416320"/>
          </a:xfrm>
          <a:prstGeom prst="rect">
            <a:avLst/>
          </a:prstGeom>
        </p:spPr>
        <p:txBody>
          <a:bodyPr>
            <a:spAutoFit/>
          </a:bodyPr>
          <a:lstStyle/>
          <a:p>
            <a:pPr algn="just"/>
            <a:r>
              <a:rPr lang="es-MX" dirty="0">
                <a:solidFill>
                  <a:srgbClr val="FFFF00"/>
                </a:solidFill>
                <a:latin typeface="Eras Demi ITC" panose="020B0805030504020804" pitchFamily="34" charset="0"/>
              </a:rPr>
              <a:t>5. PRIMER PLANO </a:t>
            </a:r>
          </a:p>
          <a:p>
            <a:pPr algn="just"/>
            <a:endParaRPr lang="es-MX" dirty="0">
              <a:latin typeface="Eras Demi ITC" panose="020B0805030504020804" pitchFamily="34" charset="0"/>
            </a:endParaRPr>
          </a:p>
          <a:p>
            <a:pPr algn="just"/>
            <a:r>
              <a:rPr lang="es-MX" dirty="0">
                <a:latin typeface="Eras Demi ITC" panose="020B0805030504020804" pitchFamily="34" charset="0"/>
              </a:rPr>
              <a:t>El primer plano, también llamado primer </a:t>
            </a:r>
            <a:r>
              <a:rPr lang="es-MX" b="1" dirty="0">
                <a:latin typeface="Eras Demi ITC" panose="020B0805030504020804" pitchFamily="34" charset="0"/>
              </a:rPr>
              <a:t>plano menor o de retrato</a:t>
            </a:r>
            <a:r>
              <a:rPr lang="es-MX" dirty="0">
                <a:latin typeface="Eras Demi ITC" panose="020B0805030504020804" pitchFamily="34" charset="0"/>
              </a:rPr>
              <a:t>, recoge el rostro y los hombros. Este tipo de plano, al igual que el plano detalle y el primerísimo primer plano que veremos a continuación, se corresponde con una distancia íntima, ya que sirve para mostrar confidencia e intimidad respecto al personaje. La pose del cuerpo de nuestro modelo en este caso no cobrará importancia, pero sí que lo hará el gesto o expresión de su cara, que se convertirán en protagonistas de la imagen.</a:t>
            </a:r>
          </a:p>
        </p:txBody>
      </p:sp>
      <p:pic>
        <p:nvPicPr>
          <p:cNvPr id="3" name="Imagen 2">
            <a:extLst>
              <a:ext uri="{FF2B5EF4-FFF2-40B4-BE49-F238E27FC236}">
                <a16:creationId xmlns:a16="http://schemas.microsoft.com/office/drawing/2014/main" id="{55CB2CAF-326A-44A1-BCFB-41A21A3DC2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2484" y="735769"/>
            <a:ext cx="5446341" cy="5386461"/>
          </a:xfrm>
          <a:prstGeom prst="rect">
            <a:avLst/>
          </a:prstGeom>
        </p:spPr>
      </p:pic>
    </p:spTree>
    <p:extLst>
      <p:ext uri="{BB962C8B-B14F-4D97-AF65-F5344CB8AC3E}">
        <p14:creationId xmlns:p14="http://schemas.microsoft.com/office/powerpoint/2010/main" val="386464959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5590356" y="692696"/>
            <a:ext cx="6092825" cy="2862322"/>
          </a:xfrm>
          <a:prstGeom prst="rect">
            <a:avLst/>
          </a:prstGeom>
        </p:spPr>
        <p:txBody>
          <a:bodyPr>
            <a:spAutoFit/>
          </a:bodyPr>
          <a:lstStyle/>
          <a:p>
            <a:r>
              <a:rPr lang="es-MX" dirty="0">
                <a:solidFill>
                  <a:srgbClr val="FFFF00"/>
                </a:solidFill>
                <a:latin typeface="Eras Demi ITC" panose="020B0805030504020804" pitchFamily="34" charset="0"/>
              </a:rPr>
              <a:t>6. PRIMERISIMO PRIMER PLANO</a:t>
            </a:r>
          </a:p>
          <a:p>
            <a:endParaRPr lang="es-MX" dirty="0">
              <a:latin typeface="Eras Demi ITC" panose="020B0805030504020804" pitchFamily="34" charset="0"/>
            </a:endParaRPr>
          </a:p>
          <a:p>
            <a:pPr algn="just"/>
            <a:r>
              <a:rPr lang="es-MX" dirty="0">
                <a:latin typeface="Eras Demi ITC" panose="020B0805030504020804" pitchFamily="34" charset="0"/>
              </a:rPr>
              <a:t>El </a:t>
            </a:r>
            <a:r>
              <a:rPr lang="es-MX" b="1" dirty="0">
                <a:latin typeface="Eras Demi ITC" panose="020B0805030504020804" pitchFamily="34" charset="0"/>
                <a:hlinkClick r:id="rId2"/>
              </a:rPr>
              <a:t>primerísimo primer plano</a:t>
            </a:r>
            <a:r>
              <a:rPr lang="es-MX" dirty="0">
                <a:latin typeface="Eras Demi ITC" panose="020B0805030504020804" pitchFamily="34" charset="0"/>
              </a:rPr>
              <a:t> va un paso más allá que el primer plano, acercándonos más aún al rostro de nuestro modelo. Este plano capta el rostro d</a:t>
            </a:r>
            <a:r>
              <a:rPr lang="es-MX" b="1" dirty="0">
                <a:latin typeface="Eras Demi ITC" panose="020B0805030504020804" pitchFamily="34" charset="0"/>
              </a:rPr>
              <a:t>esde la altura de la frente hasta por debajo de la barbilla. </a:t>
            </a:r>
            <a:endParaRPr lang="es-MX" dirty="0">
              <a:latin typeface="Eras Demi ITC" panose="020B0805030504020804" pitchFamily="34" charset="0"/>
            </a:endParaRPr>
          </a:p>
          <a:p>
            <a:pPr algn="just"/>
            <a:r>
              <a:rPr lang="es-MX" dirty="0">
                <a:latin typeface="Eras Demi ITC" panose="020B0805030504020804" pitchFamily="34" charset="0"/>
              </a:rPr>
              <a:t>Con este tipo de encuadre, el primerísimo primer plano consigue también dotar de gran significado a la imagen, y que a carga emocional e la intimidad de la captura sean extremas.</a:t>
            </a:r>
            <a:endParaRPr lang="es-MX" b="0" i="0" u="none" strike="noStrike" dirty="0">
              <a:effectLst/>
              <a:latin typeface="Eras Demi ITC" panose="020B0805030504020804" pitchFamily="34" charset="0"/>
            </a:endParaRPr>
          </a:p>
        </p:txBody>
      </p:sp>
      <p:pic>
        <p:nvPicPr>
          <p:cNvPr id="3" name="Imagen 2">
            <a:extLst>
              <a:ext uri="{FF2B5EF4-FFF2-40B4-BE49-F238E27FC236}">
                <a16:creationId xmlns:a16="http://schemas.microsoft.com/office/drawing/2014/main" id="{5CDAAB4E-2D3F-4AE9-BD7E-7997F8BFFE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0" y="658889"/>
            <a:ext cx="4778896" cy="5436604"/>
          </a:xfrm>
          <a:prstGeom prst="rect">
            <a:avLst/>
          </a:prstGeom>
        </p:spPr>
      </p:pic>
    </p:spTree>
    <p:extLst>
      <p:ext uri="{BB962C8B-B14F-4D97-AF65-F5344CB8AC3E}">
        <p14:creationId xmlns:p14="http://schemas.microsoft.com/office/powerpoint/2010/main" val="23810868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333772" y="836712"/>
            <a:ext cx="6092825" cy="2862322"/>
          </a:xfrm>
          <a:prstGeom prst="rect">
            <a:avLst/>
          </a:prstGeom>
        </p:spPr>
        <p:txBody>
          <a:bodyPr>
            <a:spAutoFit/>
          </a:bodyPr>
          <a:lstStyle/>
          <a:p>
            <a:r>
              <a:rPr lang="es-MX" dirty="0">
                <a:solidFill>
                  <a:srgbClr val="FFFF00"/>
                </a:solidFill>
                <a:latin typeface="Eras Demi ITC" panose="020B0805030504020804" pitchFamily="34" charset="0"/>
              </a:rPr>
              <a:t>7. PLANO DETALLE</a:t>
            </a:r>
          </a:p>
          <a:p>
            <a:endParaRPr lang="es-MX" dirty="0">
              <a:latin typeface="Eras Demi ITC" panose="020B0805030504020804" pitchFamily="34" charset="0"/>
            </a:endParaRPr>
          </a:p>
          <a:p>
            <a:pPr algn="just"/>
            <a:r>
              <a:rPr lang="es-MX" dirty="0">
                <a:latin typeface="Eras Demi ITC" panose="020B0805030504020804" pitchFamily="34" charset="0"/>
              </a:rPr>
              <a:t>El plano detalle en el retrato es el más cercano de todos, y es el que </a:t>
            </a:r>
            <a:r>
              <a:rPr lang="es-MX" b="1" dirty="0">
                <a:latin typeface="Eras Demi ITC" panose="020B0805030504020804" pitchFamily="34" charset="0"/>
              </a:rPr>
              <a:t>recoge una pequeña parte del cuerpo</a:t>
            </a:r>
            <a:r>
              <a:rPr lang="es-MX" dirty="0">
                <a:latin typeface="Eras Demi ITC" panose="020B0805030504020804" pitchFamily="34" charset="0"/>
              </a:rPr>
              <a:t>, que no necesariamente se tiene por qué corresponder con el rostro. En esta parte se concentra </a:t>
            </a:r>
            <a:r>
              <a:rPr lang="es-MX" b="1" dirty="0">
                <a:latin typeface="Eras Demi ITC" panose="020B0805030504020804" pitchFamily="34" charset="0"/>
              </a:rPr>
              <a:t>la máxima capacidad expresiva,</a:t>
            </a:r>
            <a:r>
              <a:rPr lang="es-MX" dirty="0">
                <a:latin typeface="Eras Demi ITC" panose="020B0805030504020804" pitchFamily="34" charset="0"/>
              </a:rPr>
              <a:t> y los gestos se intensifican por la distancia mínima que existe entre la cámara y el protagonista, permitiendo enfatizar el detalle que deseamos resaltar.</a:t>
            </a:r>
            <a:endParaRPr lang="es-MX" b="0" i="0" u="none" strike="noStrike" dirty="0">
              <a:effectLst/>
              <a:latin typeface="Eras Demi ITC" panose="020B0805030504020804" pitchFamily="34" charset="0"/>
            </a:endParaRPr>
          </a:p>
        </p:txBody>
      </p:sp>
      <p:pic>
        <p:nvPicPr>
          <p:cNvPr id="3" name="Imagen 2">
            <a:extLst>
              <a:ext uri="{FF2B5EF4-FFF2-40B4-BE49-F238E27FC236}">
                <a16:creationId xmlns:a16="http://schemas.microsoft.com/office/drawing/2014/main" id="{5A872B4D-DC90-4750-970C-20B8C5C991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6435829" y="671668"/>
            <a:ext cx="5762227" cy="5328592"/>
          </a:xfrm>
          <a:prstGeom prst="rect">
            <a:avLst/>
          </a:prstGeom>
        </p:spPr>
      </p:pic>
    </p:spTree>
    <p:extLst>
      <p:ext uri="{BB962C8B-B14F-4D97-AF65-F5344CB8AC3E}">
        <p14:creationId xmlns:p14="http://schemas.microsoft.com/office/powerpoint/2010/main" val="62457134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2"/>
          <p:cNvSpPr>
            <a:spLocks noGrp="1"/>
          </p:cNvSpPr>
          <p:nvPr>
            <p:ph type="title"/>
          </p:nvPr>
        </p:nvSpPr>
        <p:spPr>
          <a:xfrm>
            <a:off x="1413892" y="404664"/>
            <a:ext cx="9144001" cy="627856"/>
          </a:xfrm>
        </p:spPr>
        <p:txBody>
          <a:bodyPr rtlCol="0"/>
          <a:lstStyle/>
          <a:p>
            <a:pPr algn="ctr" rtl="0"/>
            <a:r>
              <a:rPr lang="es-ES" dirty="0">
                <a:latin typeface="Arial" panose="020B0604020202020204" pitchFamily="34" charset="0"/>
                <a:cs typeface="Arial" panose="020B0604020202020204" pitchFamily="34" charset="0"/>
              </a:rPr>
              <a:t>TIPOS DE ANGULOS </a:t>
            </a:r>
          </a:p>
        </p:txBody>
      </p:sp>
      <p:pic>
        <p:nvPicPr>
          <p:cNvPr id="717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124" y="1340768"/>
            <a:ext cx="4824536"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algn="ctr" rtl="0"/>
            <a:r>
              <a:rPr lang="es-ES" dirty="0">
                <a:latin typeface="Arial" panose="020B0604020202020204" pitchFamily="34" charset="0"/>
                <a:cs typeface="Arial" panose="020B0604020202020204" pitchFamily="34" charset="0"/>
              </a:rPr>
              <a:t>¿QUÉ ES UNA IMAGEN?</a:t>
            </a:r>
          </a:p>
        </p:txBody>
      </p:sp>
      <p:pic>
        <p:nvPicPr>
          <p:cNvPr id="1026" name="Picture 2" descr="Resultado de imagen para que es una image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78268" y="2976920"/>
            <a:ext cx="4842824" cy="273630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117748" y="2636912"/>
            <a:ext cx="6840760" cy="3416320"/>
          </a:xfrm>
          <a:prstGeom prst="rect">
            <a:avLst/>
          </a:prstGeom>
          <a:noFill/>
        </p:spPr>
        <p:txBody>
          <a:bodyPr wrap="square" rtlCol="0">
            <a:spAutoFit/>
          </a:bodyPr>
          <a:lstStyle/>
          <a:p>
            <a:pPr algn="just"/>
            <a:r>
              <a:rPr lang="es-MX" dirty="0">
                <a:latin typeface="Eras Demi ITC" panose="020B0805030504020804" pitchFamily="34" charset="0"/>
              </a:rPr>
              <a:t>Una </a:t>
            </a:r>
            <a:r>
              <a:rPr lang="es-MX" b="1" dirty="0">
                <a:latin typeface="Eras Demi ITC" panose="020B0805030504020804" pitchFamily="34" charset="0"/>
              </a:rPr>
              <a:t>imagen</a:t>
            </a:r>
            <a:r>
              <a:rPr lang="es-MX" dirty="0">
                <a:latin typeface="Eras Demi ITC" panose="020B0805030504020804" pitchFamily="34" charset="0"/>
              </a:rPr>
              <a:t> es una representación </a:t>
            </a:r>
            <a:r>
              <a:rPr lang="es-MX" dirty="0">
                <a:latin typeface="Eras Demi ITC" panose="020B0805030504020804" pitchFamily="34" charset="0"/>
                <a:hlinkClick r:id="rId3" tooltip="Vista"/>
              </a:rPr>
              <a:t>visual</a:t>
            </a:r>
            <a:r>
              <a:rPr lang="es-MX" dirty="0">
                <a:latin typeface="Eras Demi ITC" panose="020B0805030504020804" pitchFamily="34" charset="0"/>
              </a:rPr>
              <a:t>, que manifiesta la </a:t>
            </a:r>
            <a:r>
              <a:rPr lang="es-MX" dirty="0">
                <a:latin typeface="Eras Demi ITC" panose="020B0805030504020804" pitchFamily="34" charset="0"/>
                <a:hlinkClick r:id="rId4" tooltip="Apariencia"/>
              </a:rPr>
              <a:t>apariencia</a:t>
            </a:r>
            <a:r>
              <a:rPr lang="es-MX" dirty="0">
                <a:latin typeface="Eras Demi ITC" panose="020B0805030504020804" pitchFamily="34" charset="0"/>
              </a:rPr>
              <a:t> visual de un objeto real o imaginario. Aunque el término suele entenderse como sinónimo de representación visual, también se aplica como extensión para otros tipos de </a:t>
            </a:r>
            <a:r>
              <a:rPr lang="es-MX" dirty="0">
                <a:latin typeface="Eras Demi ITC" panose="020B0805030504020804" pitchFamily="34" charset="0"/>
                <a:hlinkClick r:id="rId5" tooltip="Percepción"/>
              </a:rPr>
              <a:t>percepción</a:t>
            </a:r>
            <a:r>
              <a:rPr lang="es-MX" dirty="0">
                <a:latin typeface="Eras Demi ITC" panose="020B0805030504020804" pitchFamily="34" charset="0"/>
              </a:rPr>
              <a:t>, como </a:t>
            </a:r>
            <a:r>
              <a:rPr lang="es-MX" dirty="0">
                <a:latin typeface="Eras Demi ITC" panose="020B0805030504020804" pitchFamily="34" charset="0"/>
                <a:hlinkClick r:id="rId6" tooltip="Imagen auditiva"/>
              </a:rPr>
              <a:t>imágenes auditivas</a:t>
            </a:r>
            <a:r>
              <a:rPr lang="es-MX" dirty="0">
                <a:latin typeface="Eras Demi ITC" panose="020B0805030504020804" pitchFamily="34" charset="0"/>
              </a:rPr>
              <a:t>, olfativas, táctiles, sinestesias, etc. Las imágenes que la persona no percibe sino que vive interiormente, se las denominan </a:t>
            </a:r>
            <a:r>
              <a:rPr lang="es-MX" b="1" dirty="0">
                <a:latin typeface="Eras Demi ITC" panose="020B0805030504020804" pitchFamily="34" charset="0"/>
                <a:hlinkClick r:id="rId7" tooltip="Imagen mental"/>
              </a:rPr>
              <a:t>imágenes mentales</a:t>
            </a:r>
            <a:r>
              <a:rPr lang="es-MX" dirty="0">
                <a:latin typeface="Eras Demi ITC" panose="020B0805030504020804" pitchFamily="34" charset="0"/>
              </a:rPr>
              <a:t>, mientras que las que representan visualmente un objeto mediante técnicas diferentes, se las designa como imágenes creadas, (o bien, imágenes reproducidas). Algunas de ellas son el </a:t>
            </a:r>
            <a:r>
              <a:rPr lang="es-MX" dirty="0">
                <a:latin typeface="Eras Demi ITC" panose="020B0805030504020804" pitchFamily="34" charset="0"/>
                <a:hlinkClick r:id="rId8" tooltip="Dibujo"/>
              </a:rPr>
              <a:t>dibujo</a:t>
            </a:r>
            <a:r>
              <a:rPr lang="es-MX" dirty="0">
                <a:latin typeface="Eras Demi ITC" panose="020B0805030504020804" pitchFamily="34" charset="0"/>
              </a:rPr>
              <a:t>, el </a:t>
            </a:r>
            <a:r>
              <a:rPr lang="es-MX" dirty="0">
                <a:latin typeface="Eras Demi ITC" panose="020B0805030504020804" pitchFamily="34" charset="0"/>
                <a:hlinkClick r:id="rId9" tooltip="Diseño"/>
              </a:rPr>
              <a:t>diseño</a:t>
            </a:r>
            <a:r>
              <a:rPr lang="es-MX" dirty="0">
                <a:latin typeface="Eras Demi ITC" panose="020B0805030504020804" pitchFamily="34" charset="0"/>
              </a:rPr>
              <a:t>, la </a:t>
            </a:r>
            <a:r>
              <a:rPr lang="es-MX" dirty="0">
                <a:latin typeface="Eras Demi ITC" panose="020B0805030504020804" pitchFamily="34" charset="0"/>
                <a:hlinkClick r:id="rId10" tooltip="Pintura"/>
              </a:rPr>
              <a:t>pintura</a:t>
            </a:r>
            <a:r>
              <a:rPr lang="es-MX" dirty="0">
                <a:latin typeface="Eras Demi ITC" panose="020B0805030504020804" pitchFamily="34" charset="0"/>
              </a:rPr>
              <a:t>, la </a:t>
            </a:r>
            <a:r>
              <a:rPr lang="es-MX" dirty="0">
                <a:latin typeface="Eras Demi ITC" panose="020B0805030504020804" pitchFamily="34" charset="0"/>
                <a:hlinkClick r:id="rId11" tooltip="Fotografía"/>
              </a:rPr>
              <a:t>fotografía</a:t>
            </a:r>
            <a:r>
              <a:rPr lang="es-MX" dirty="0">
                <a:latin typeface="Eras Demi ITC" panose="020B0805030504020804" pitchFamily="34" charset="0"/>
              </a:rPr>
              <a:t> o el </a:t>
            </a:r>
            <a:r>
              <a:rPr lang="es-MX" dirty="0">
                <a:latin typeface="Eras Demi ITC" panose="020B0805030504020804" pitchFamily="34" charset="0"/>
                <a:hlinkClick r:id="rId12" tooltip="Vídeo"/>
              </a:rPr>
              <a:t>vídeo</a:t>
            </a:r>
            <a:r>
              <a:rPr lang="es-MX" dirty="0">
                <a:latin typeface="Eras Demi ITC" panose="020B0805030504020804" pitchFamily="34" charset="0"/>
              </a:rPr>
              <a:t>, entre otras.</a:t>
            </a:r>
            <a:endParaRPr lang="es-MX" dirty="0">
              <a:latin typeface="Eras Demi ITC" panose="020B0805030504020804" pitchFamily="34" charset="0"/>
              <a:cs typeface="Arial" panose="020B0604020202020204" pitchFamily="34" charset="0"/>
            </a:endParaRPr>
          </a:p>
        </p:txBody>
      </p:sp>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765820" y="764704"/>
            <a:ext cx="6092825" cy="3970318"/>
          </a:xfrm>
          <a:prstGeom prst="rect">
            <a:avLst/>
          </a:prstGeom>
        </p:spPr>
        <p:txBody>
          <a:bodyPr>
            <a:spAutoFit/>
          </a:bodyPr>
          <a:lstStyle/>
          <a:p>
            <a:r>
              <a:rPr lang="es-MX" dirty="0">
                <a:solidFill>
                  <a:srgbClr val="FFFF00"/>
                </a:solidFill>
                <a:latin typeface="Eras Demi ITC" panose="020B0805030504020804" pitchFamily="34" charset="0"/>
              </a:rPr>
              <a:t>ÁNGULO NORMAL</a:t>
            </a:r>
          </a:p>
          <a:p>
            <a:endParaRPr lang="es-MX" dirty="0">
              <a:latin typeface="Eras Demi ITC" panose="020B0805030504020804" pitchFamily="34" charset="0"/>
            </a:endParaRPr>
          </a:p>
          <a:p>
            <a:pPr algn="just"/>
            <a:r>
              <a:rPr lang="es-MX" dirty="0">
                <a:latin typeface="Eras Demi ITC" panose="020B0805030504020804" pitchFamily="34" charset="0"/>
              </a:rPr>
              <a:t>Como su nombre indica, éste es el ángulo habitual con el que fotografiamos y se caracteriza por establecer una </a:t>
            </a:r>
            <a:r>
              <a:rPr lang="es-MX" b="1" dirty="0">
                <a:latin typeface="Eras Demi ITC" panose="020B0805030504020804" pitchFamily="34" charset="0"/>
              </a:rPr>
              <a:t>línea entre cámara y objeto fotografiado paralela al suelo</a:t>
            </a:r>
            <a:r>
              <a:rPr lang="es-MX" dirty="0">
                <a:latin typeface="Eras Demi ITC" panose="020B0805030504020804" pitchFamily="34" charset="0"/>
              </a:rPr>
              <a:t>.</a:t>
            </a:r>
          </a:p>
          <a:p>
            <a:pPr algn="just"/>
            <a:r>
              <a:rPr lang="es-MX" dirty="0">
                <a:latin typeface="Eras Demi ITC" panose="020B0805030504020804" pitchFamily="34" charset="0"/>
              </a:rPr>
              <a:t>Proporciona una sensación de </a:t>
            </a:r>
            <a:r>
              <a:rPr lang="es-MX" b="1" dirty="0">
                <a:latin typeface="Eras Demi ITC" panose="020B0805030504020804" pitchFamily="34" charset="0"/>
              </a:rPr>
              <a:t>estabilidad y tranquilidad</a:t>
            </a:r>
            <a:r>
              <a:rPr lang="es-MX" dirty="0">
                <a:latin typeface="Eras Demi ITC" panose="020B0805030504020804" pitchFamily="34" charset="0"/>
              </a:rPr>
              <a:t>, precisamente derivada de originarse a partir de una posición con la que solemos no sólo fotografiar, sino también observar el mundo.</a:t>
            </a:r>
          </a:p>
          <a:p>
            <a:pPr algn="just"/>
            <a:r>
              <a:rPr lang="es-MX" dirty="0">
                <a:latin typeface="Eras Demi ITC" panose="020B0805030504020804" pitchFamily="34" charset="0"/>
              </a:rPr>
              <a:t>Sin duda, es </a:t>
            </a:r>
            <a:r>
              <a:rPr lang="es-MX" b="1" dirty="0">
                <a:latin typeface="Eras Demi ITC" panose="020B0805030504020804" pitchFamily="34" charset="0"/>
              </a:rPr>
              <a:t>el tipo de ángulo más empleado</a:t>
            </a:r>
            <a:r>
              <a:rPr lang="es-MX" dirty="0">
                <a:latin typeface="Eras Demi ITC" panose="020B0805030504020804" pitchFamily="34" charset="0"/>
              </a:rPr>
              <a:t> y, por ello, cuando lo que vas a fotografiar está más abajo, en muchas ocasiones </a:t>
            </a:r>
            <a:r>
              <a:rPr lang="es-MX" dirty="0">
                <a:latin typeface="Eras Demi ITC" panose="020B0805030504020804" pitchFamily="34" charset="0"/>
                <a:hlinkClick r:id="rId2"/>
              </a:rPr>
              <a:t>te recomendamos que te agaches</a:t>
            </a:r>
            <a:r>
              <a:rPr lang="es-MX" dirty="0">
                <a:latin typeface="Eras Demi ITC" panose="020B0805030504020804" pitchFamily="34" charset="0"/>
              </a:rPr>
              <a:t> para lograr éste ángulo.</a:t>
            </a:r>
            <a:endParaRPr lang="es-MX" b="0" i="0" u="none" strike="noStrike" dirty="0">
              <a:effectLst/>
              <a:latin typeface="Eras Demi ITC" panose="020B0805030504020804" pitchFamily="34" charset="0"/>
            </a:endParaRPr>
          </a:p>
        </p:txBody>
      </p:sp>
      <p:pic>
        <p:nvPicPr>
          <p:cNvPr id="4" name="Imagen 3">
            <a:extLst>
              <a:ext uri="{FF2B5EF4-FFF2-40B4-BE49-F238E27FC236}">
                <a16:creationId xmlns:a16="http://schemas.microsoft.com/office/drawing/2014/main" id="{F47D1397-106D-44EE-9F27-54DDC8DFED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375537" y="1500188"/>
            <a:ext cx="6237310" cy="3857625"/>
          </a:xfrm>
          <a:prstGeom prst="rect">
            <a:avLst/>
          </a:prstGeom>
        </p:spPr>
      </p:pic>
    </p:spTree>
    <p:extLst>
      <p:ext uri="{BB962C8B-B14F-4D97-AF65-F5344CB8AC3E}">
        <p14:creationId xmlns:p14="http://schemas.microsoft.com/office/powerpoint/2010/main" val="54019277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590356" y="476672"/>
            <a:ext cx="6092825" cy="4247317"/>
          </a:xfrm>
          <a:prstGeom prst="rect">
            <a:avLst/>
          </a:prstGeom>
        </p:spPr>
        <p:txBody>
          <a:bodyPr>
            <a:spAutoFit/>
          </a:bodyPr>
          <a:lstStyle/>
          <a:p>
            <a:pPr algn="just"/>
            <a:r>
              <a:rPr lang="es-MX" dirty="0">
                <a:solidFill>
                  <a:srgbClr val="FFFF00"/>
                </a:solidFill>
                <a:latin typeface="Eras Demi ITC" panose="020B0805030504020804" pitchFamily="34" charset="0"/>
              </a:rPr>
              <a:t>ÁNGULO PICADO</a:t>
            </a:r>
          </a:p>
          <a:p>
            <a:pPr algn="just"/>
            <a:endParaRPr lang="es-MX" dirty="0">
              <a:latin typeface="Eras Demi ITC" panose="020B0805030504020804" pitchFamily="34" charset="0"/>
            </a:endParaRPr>
          </a:p>
          <a:p>
            <a:pPr algn="just"/>
            <a:r>
              <a:rPr lang="es-MX" dirty="0">
                <a:latin typeface="Eras Demi ITC" panose="020B0805030504020804" pitchFamily="34" charset="0"/>
              </a:rPr>
              <a:t>El </a:t>
            </a:r>
            <a:r>
              <a:rPr lang="es-MX" dirty="0">
                <a:latin typeface="Eras Demi ITC" panose="020B0805030504020804" pitchFamily="34" charset="0"/>
                <a:hlinkClick r:id="rId2"/>
              </a:rPr>
              <a:t>ángulo picado</a:t>
            </a:r>
            <a:r>
              <a:rPr lang="es-MX" dirty="0">
                <a:latin typeface="Eras Demi ITC" panose="020B0805030504020804" pitchFamily="34" charset="0"/>
              </a:rPr>
              <a:t> se produce cuando </a:t>
            </a:r>
            <a:r>
              <a:rPr lang="es-MX" b="1" dirty="0">
                <a:latin typeface="Eras Demi ITC" panose="020B0805030504020804" pitchFamily="34" charset="0"/>
              </a:rPr>
              <a:t>la cámara se sitúa en un plano superior al objeto fotografiado</a:t>
            </a:r>
            <a:r>
              <a:rPr lang="es-MX" dirty="0">
                <a:latin typeface="Eras Demi ITC" panose="020B0805030504020804" pitchFamily="34" charset="0"/>
              </a:rPr>
              <a:t>.</a:t>
            </a:r>
          </a:p>
          <a:p>
            <a:pPr algn="just"/>
            <a:r>
              <a:rPr lang="es-MX" dirty="0">
                <a:latin typeface="Eras Demi ITC" panose="020B0805030504020804" pitchFamily="34" charset="0"/>
              </a:rPr>
              <a:t>Precisamente esta posición superior también conlleva una </a:t>
            </a:r>
            <a:r>
              <a:rPr lang="es-MX" b="1" dirty="0">
                <a:latin typeface="Eras Demi ITC" panose="020B0805030504020804" pitchFamily="34" charset="0"/>
              </a:rPr>
              <a:t>situación de inferioridad, vulnerabilidad o debilidad del objeto</a:t>
            </a:r>
            <a:r>
              <a:rPr lang="es-MX" dirty="0">
                <a:latin typeface="Eras Demi ITC" panose="020B0805030504020804" pitchFamily="34" charset="0"/>
              </a:rPr>
              <a:t> dentro de la fotografía.</a:t>
            </a:r>
          </a:p>
          <a:p>
            <a:pPr algn="just"/>
            <a:r>
              <a:rPr lang="es-MX" dirty="0">
                <a:latin typeface="Eras Demi ITC" panose="020B0805030504020804" pitchFamily="34" charset="0"/>
              </a:rPr>
              <a:t>Es habitual en </a:t>
            </a:r>
            <a:r>
              <a:rPr lang="es-MX" b="1" dirty="0">
                <a:latin typeface="Eras Demi ITC" panose="020B0805030504020804" pitchFamily="34" charset="0"/>
              </a:rPr>
              <a:t>fotografía de niños</a:t>
            </a:r>
            <a:r>
              <a:rPr lang="es-MX" dirty="0">
                <a:latin typeface="Eras Demi ITC" panose="020B0805030504020804" pitchFamily="34" charset="0"/>
              </a:rPr>
              <a:t> (como consecuencia de su mayor fragilidad y debilidad), </a:t>
            </a:r>
            <a:r>
              <a:rPr lang="es-MX" b="1" dirty="0">
                <a:latin typeface="Eras Demi ITC" panose="020B0805030504020804" pitchFamily="34" charset="0"/>
              </a:rPr>
              <a:t>pequeños animales</a:t>
            </a:r>
            <a:r>
              <a:rPr lang="es-MX" dirty="0">
                <a:latin typeface="Eras Demi ITC" panose="020B0805030504020804" pitchFamily="34" charset="0"/>
              </a:rPr>
              <a:t>, </a:t>
            </a:r>
            <a:r>
              <a:rPr lang="es-MX" b="1" dirty="0">
                <a:latin typeface="Eras Demi ITC" panose="020B0805030504020804" pitchFamily="34" charset="0"/>
              </a:rPr>
              <a:t>flores</a:t>
            </a:r>
            <a:r>
              <a:rPr lang="es-MX" dirty="0">
                <a:latin typeface="Eras Demi ITC" panose="020B0805030504020804" pitchFamily="34" charset="0"/>
              </a:rPr>
              <a:t>, </a:t>
            </a:r>
            <a:r>
              <a:rPr lang="es-MX" b="1" dirty="0">
                <a:latin typeface="Eras Demi ITC" panose="020B0805030504020804" pitchFamily="34" charset="0"/>
              </a:rPr>
              <a:t>objetos de pequeñas dimensiones</a:t>
            </a:r>
            <a:r>
              <a:rPr lang="es-MX" dirty="0">
                <a:latin typeface="Eras Demi ITC" panose="020B0805030504020804" pitchFamily="34" charset="0"/>
              </a:rPr>
              <a:t>...</a:t>
            </a:r>
          </a:p>
          <a:p>
            <a:pPr algn="just"/>
            <a:r>
              <a:rPr lang="es-MX" dirty="0">
                <a:latin typeface="Eras Demi ITC" panose="020B0805030504020804" pitchFamily="34" charset="0"/>
              </a:rPr>
              <a:t>No obstante, como ya te he comentado anteriormente, </a:t>
            </a:r>
            <a:r>
              <a:rPr lang="es-MX" b="1" dirty="0">
                <a:latin typeface="Eras Demi ITC" panose="020B0805030504020804" pitchFamily="34" charset="0"/>
              </a:rPr>
              <a:t>está bien experimentar y cambiar los ángulos</a:t>
            </a:r>
            <a:r>
              <a:rPr lang="es-MX" dirty="0">
                <a:latin typeface="Eras Demi ITC" panose="020B0805030504020804" pitchFamily="34" charset="0"/>
              </a:rPr>
              <a:t>. Pasar a emplear, por ejemplo, </a:t>
            </a:r>
            <a:r>
              <a:rPr lang="es-MX" dirty="0">
                <a:latin typeface="Eras Demi ITC" panose="020B0805030504020804" pitchFamily="34" charset="0"/>
                <a:hlinkClick r:id="rId3"/>
              </a:rPr>
              <a:t>el ángulo normal en fotografía de niños puede dar resultados muy atractivos</a:t>
            </a:r>
            <a:r>
              <a:rPr lang="es-MX" dirty="0">
                <a:latin typeface="Eras Demi ITC" panose="020B0805030504020804" pitchFamily="34" charset="0"/>
              </a:rPr>
              <a:t>.</a:t>
            </a:r>
            <a:endParaRPr lang="es-MX" b="0" i="0" u="none" strike="noStrike" dirty="0">
              <a:effectLst/>
              <a:latin typeface="Eras Demi ITC" panose="020B0805030504020804" pitchFamily="34" charset="0"/>
            </a:endParaRPr>
          </a:p>
        </p:txBody>
      </p:sp>
      <p:pic>
        <p:nvPicPr>
          <p:cNvPr id="4" name="Imagen 3">
            <a:extLst>
              <a:ext uri="{FF2B5EF4-FFF2-40B4-BE49-F238E27FC236}">
                <a16:creationId xmlns:a16="http://schemas.microsoft.com/office/drawing/2014/main" id="{524398A9-B6A0-4F0B-B471-7496F7084F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764" y="238336"/>
            <a:ext cx="5143500" cy="6381328"/>
          </a:xfrm>
          <a:prstGeom prst="rect">
            <a:avLst/>
          </a:prstGeom>
        </p:spPr>
      </p:pic>
    </p:spTree>
    <p:extLst>
      <p:ext uri="{BB962C8B-B14F-4D97-AF65-F5344CB8AC3E}">
        <p14:creationId xmlns:p14="http://schemas.microsoft.com/office/powerpoint/2010/main" val="33947650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333773" y="476672"/>
            <a:ext cx="5760640" cy="5078313"/>
          </a:xfrm>
          <a:prstGeom prst="rect">
            <a:avLst/>
          </a:prstGeom>
        </p:spPr>
        <p:txBody>
          <a:bodyPr wrap="square">
            <a:spAutoFit/>
          </a:bodyPr>
          <a:lstStyle/>
          <a:p>
            <a:pPr algn="just"/>
            <a:r>
              <a:rPr lang="es-MX" dirty="0">
                <a:solidFill>
                  <a:srgbClr val="FFFF00"/>
                </a:solidFill>
                <a:latin typeface="Eras Demi ITC" panose="020B0805030504020804" pitchFamily="34" charset="0"/>
              </a:rPr>
              <a:t>ÁNGULO CENITAL O PICADO EXTREMO</a:t>
            </a:r>
          </a:p>
          <a:p>
            <a:pPr algn="just"/>
            <a:endParaRPr lang="es-MX" dirty="0">
              <a:latin typeface="Eras Demi ITC" panose="020B0805030504020804" pitchFamily="34" charset="0"/>
            </a:endParaRPr>
          </a:p>
          <a:p>
            <a:pPr algn="just"/>
            <a:r>
              <a:rPr lang="es-MX" dirty="0">
                <a:latin typeface="Eras Demi ITC" panose="020B0805030504020804" pitchFamily="34" charset="0"/>
              </a:rPr>
              <a:t>Cuando la situación de la cámara con respecto al objeto a fotografiar es de extrema superioridad, hasta el punto de </a:t>
            </a:r>
            <a:r>
              <a:rPr lang="es-MX" b="1" dirty="0">
                <a:latin typeface="Eras Demi ITC" panose="020B0805030504020804" pitchFamily="34" charset="0"/>
              </a:rPr>
              <a:t>situarse en la perpendicular al suelo por encima del sujeto fotografiado</a:t>
            </a:r>
            <a:r>
              <a:rPr lang="es-MX" dirty="0">
                <a:latin typeface="Eras Demi ITC" panose="020B0805030504020804" pitchFamily="34" charset="0"/>
              </a:rPr>
              <a:t>, entonces hablamos de ángulo cenital.</a:t>
            </a:r>
          </a:p>
          <a:p>
            <a:pPr algn="just"/>
            <a:r>
              <a:rPr lang="es-MX" dirty="0">
                <a:latin typeface="Eras Demi ITC" panose="020B0805030504020804" pitchFamily="34" charset="0"/>
              </a:rPr>
              <a:t>Se trata un ángulo que incrementa aún más, si cabe, la sensación de inferioridad. Por otro lado, si el picado centra mucho la atención en el objeto, </a:t>
            </a:r>
            <a:r>
              <a:rPr lang="es-MX" b="1" dirty="0">
                <a:latin typeface="Eras Demi ITC" panose="020B0805030504020804" pitchFamily="34" charset="0"/>
              </a:rPr>
              <a:t>con el cenital abrimos un poco más el campo y mostramos también el contexto que lo rodea</a:t>
            </a:r>
            <a:r>
              <a:rPr lang="es-MX" dirty="0">
                <a:latin typeface="Eras Demi ITC" panose="020B0805030504020804" pitchFamily="34" charset="0"/>
              </a:rPr>
              <a:t>.</a:t>
            </a:r>
          </a:p>
          <a:p>
            <a:pPr algn="just"/>
            <a:r>
              <a:rPr lang="es-MX" dirty="0">
                <a:latin typeface="Eras Demi ITC" panose="020B0805030504020804" pitchFamily="34" charset="0"/>
              </a:rPr>
              <a:t>Aunque no es muy habitual, puede dotar a tus fotografías de un punto de vista muy particular de la realidad.</a:t>
            </a:r>
          </a:p>
          <a:p>
            <a:br>
              <a:rPr lang="es-MX" dirty="0"/>
            </a:br>
            <a:endParaRPr lang="es-MX" dirty="0"/>
          </a:p>
        </p:txBody>
      </p:sp>
      <p:pic>
        <p:nvPicPr>
          <p:cNvPr id="4" name="Imagen 3">
            <a:extLst>
              <a:ext uri="{FF2B5EF4-FFF2-40B4-BE49-F238E27FC236}">
                <a16:creationId xmlns:a16="http://schemas.microsoft.com/office/drawing/2014/main" id="{123A45CE-F990-418D-82FE-030731780C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4452" y="476672"/>
            <a:ext cx="5302325" cy="5588347"/>
          </a:xfrm>
          <a:prstGeom prst="rect">
            <a:avLst/>
          </a:prstGeom>
        </p:spPr>
      </p:pic>
    </p:spTree>
    <p:extLst>
      <p:ext uri="{BB962C8B-B14F-4D97-AF65-F5344CB8AC3E}">
        <p14:creationId xmlns:p14="http://schemas.microsoft.com/office/powerpoint/2010/main" val="39782623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5302324" y="548680"/>
            <a:ext cx="6092825" cy="3416320"/>
          </a:xfrm>
          <a:prstGeom prst="rect">
            <a:avLst/>
          </a:prstGeom>
        </p:spPr>
        <p:txBody>
          <a:bodyPr>
            <a:spAutoFit/>
          </a:bodyPr>
          <a:lstStyle/>
          <a:p>
            <a:r>
              <a:rPr lang="es-MX" dirty="0">
                <a:solidFill>
                  <a:srgbClr val="FFFF00"/>
                </a:solidFill>
                <a:latin typeface="Eras Demi ITC" panose="020B0805030504020804" pitchFamily="34" charset="0"/>
              </a:rPr>
              <a:t>ÁNGULO CONTRAPICADO</a:t>
            </a:r>
          </a:p>
          <a:p>
            <a:pPr algn="just"/>
            <a:endParaRPr lang="es-MX" dirty="0">
              <a:latin typeface="Eras Demi ITC" panose="020B0805030504020804" pitchFamily="34" charset="0"/>
            </a:endParaRPr>
          </a:p>
          <a:p>
            <a:pPr algn="just"/>
            <a:r>
              <a:rPr lang="es-MX" dirty="0">
                <a:latin typeface="Eras Demi ITC" panose="020B0805030504020804" pitchFamily="34" charset="0"/>
              </a:rPr>
              <a:t>Si el ángulo picado se consigue situando la cámara por encima del sujeto, el contrapicado lo logramos </a:t>
            </a:r>
            <a:r>
              <a:rPr lang="es-MX" b="1" dirty="0">
                <a:latin typeface="Eras Demi ITC" panose="020B0805030504020804" pitchFamily="34" charset="0"/>
              </a:rPr>
              <a:t>situando la cámara en una posición inferior al objeto a fotografiar</a:t>
            </a:r>
            <a:r>
              <a:rPr lang="es-MX" dirty="0">
                <a:latin typeface="Eras Demi ITC" panose="020B0805030504020804" pitchFamily="34" charset="0"/>
              </a:rPr>
              <a:t>.</a:t>
            </a:r>
          </a:p>
          <a:p>
            <a:pPr algn="just"/>
            <a:r>
              <a:rPr lang="es-MX" dirty="0">
                <a:latin typeface="Eras Demi ITC" panose="020B0805030504020804" pitchFamily="34" charset="0"/>
              </a:rPr>
              <a:t>Con este ángulo dotamos al objeto fotografiado de mayor </a:t>
            </a:r>
            <a:r>
              <a:rPr lang="es-MX" b="1" dirty="0">
                <a:latin typeface="Eras Demi ITC" panose="020B0805030504020804" pitchFamily="34" charset="0"/>
              </a:rPr>
              <a:t>importancia, superioridad, majestuosidad y, sobre todo, de una posición dominante frente al observador</a:t>
            </a:r>
            <a:r>
              <a:rPr lang="es-MX" dirty="0">
                <a:latin typeface="Eras Demi ITC" panose="020B0805030504020804" pitchFamily="34" charset="0"/>
              </a:rPr>
              <a:t>.</a:t>
            </a:r>
          </a:p>
          <a:p>
            <a:br>
              <a:rPr lang="es-MX" dirty="0"/>
            </a:br>
            <a:endParaRPr lang="es-MX" dirty="0"/>
          </a:p>
        </p:txBody>
      </p:sp>
      <p:pic>
        <p:nvPicPr>
          <p:cNvPr id="4" name="Imagen 3">
            <a:extLst>
              <a:ext uri="{FF2B5EF4-FFF2-40B4-BE49-F238E27FC236}">
                <a16:creationId xmlns:a16="http://schemas.microsoft.com/office/drawing/2014/main" id="{F86A497C-F0EC-4793-8D1B-DF93365FFF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756" y="296652"/>
            <a:ext cx="4752528" cy="6264696"/>
          </a:xfrm>
          <a:prstGeom prst="rect">
            <a:avLst/>
          </a:prstGeom>
        </p:spPr>
      </p:pic>
    </p:spTree>
    <p:extLst>
      <p:ext uri="{BB962C8B-B14F-4D97-AF65-F5344CB8AC3E}">
        <p14:creationId xmlns:p14="http://schemas.microsoft.com/office/powerpoint/2010/main" val="9164630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189756" y="2996952"/>
            <a:ext cx="7294884" cy="3970318"/>
          </a:xfrm>
          <a:prstGeom prst="rect">
            <a:avLst/>
          </a:prstGeom>
        </p:spPr>
        <p:txBody>
          <a:bodyPr wrap="square">
            <a:spAutoFit/>
          </a:bodyPr>
          <a:lstStyle/>
          <a:p>
            <a:r>
              <a:rPr lang="es-MX" dirty="0">
                <a:solidFill>
                  <a:srgbClr val="FFFF00"/>
                </a:solidFill>
                <a:latin typeface="Eras Demi ITC" panose="020B0805030504020804" pitchFamily="34" charset="0"/>
              </a:rPr>
              <a:t>ÁNGULO NADIR O CONTRAPICADO EXTREMO</a:t>
            </a:r>
          </a:p>
          <a:p>
            <a:endParaRPr lang="es-MX" dirty="0">
              <a:latin typeface="Eras Demi ITC" panose="020B0805030504020804" pitchFamily="34" charset="0"/>
            </a:endParaRPr>
          </a:p>
          <a:p>
            <a:pPr algn="just"/>
            <a:r>
              <a:rPr lang="es-MX" dirty="0">
                <a:latin typeface="Eras Demi ITC" panose="020B0805030504020804" pitchFamily="34" charset="0"/>
              </a:rPr>
              <a:t>Si la </a:t>
            </a:r>
            <a:r>
              <a:rPr lang="es-MX" b="1" dirty="0">
                <a:latin typeface="Eras Demi ITC" panose="020B0805030504020804" pitchFamily="34" charset="0"/>
              </a:rPr>
              <a:t>situación de inferioridad de la cámara frente al objeto a fotografiar la llevas al extremo</a:t>
            </a:r>
            <a:r>
              <a:rPr lang="es-MX" dirty="0">
                <a:latin typeface="Eras Demi ITC" panose="020B0805030504020804" pitchFamily="34" charset="0"/>
              </a:rPr>
              <a:t>, consigues el denominado ángulo nadir. La cámara se sitúa prácticamente en la perpendicular que une objeto fotografiado y cielo.</a:t>
            </a:r>
          </a:p>
          <a:p>
            <a:pPr algn="just"/>
            <a:r>
              <a:rPr lang="es-MX" dirty="0">
                <a:latin typeface="Eras Demi ITC" panose="020B0805030504020804" pitchFamily="34" charset="0"/>
              </a:rPr>
              <a:t>Con este ángulo </a:t>
            </a:r>
            <a:r>
              <a:rPr lang="es-MX" b="1" dirty="0">
                <a:latin typeface="Eras Demi ITC" panose="020B0805030504020804" pitchFamily="34" charset="0"/>
              </a:rPr>
              <a:t>se incrementan al máximo las sensaciones del contrapicado</a:t>
            </a:r>
            <a:r>
              <a:rPr lang="es-MX" dirty="0">
                <a:latin typeface="Eras Demi ITC" panose="020B0805030504020804" pitchFamily="34" charset="0"/>
              </a:rPr>
              <a:t>, poniendo al que observa la fotografía en la piel de una "hormiga" para la que todo es enorme y "amenazador".</a:t>
            </a:r>
          </a:p>
          <a:p>
            <a:pPr algn="just"/>
            <a:r>
              <a:rPr lang="es-MX" dirty="0">
                <a:latin typeface="Eras Demi ITC" panose="020B0805030504020804" pitchFamily="34" charset="0"/>
              </a:rPr>
              <a:t>Su uso se reserva </a:t>
            </a:r>
            <a:r>
              <a:rPr lang="es-MX" b="1" dirty="0">
                <a:latin typeface="Eras Demi ITC" panose="020B0805030504020804" pitchFamily="34" charset="0"/>
              </a:rPr>
              <a:t>casi exclusivamente para fotografía de edificios</a:t>
            </a:r>
            <a:r>
              <a:rPr lang="es-MX" dirty="0">
                <a:latin typeface="Eras Demi ITC" panose="020B0805030504020804" pitchFamily="34" charset="0"/>
              </a:rPr>
              <a:t>, ya que las líneas de éstos dotan de una gran profundidad a las tomas.</a:t>
            </a:r>
          </a:p>
          <a:p>
            <a:br>
              <a:rPr lang="es-MX" dirty="0"/>
            </a:br>
            <a:endParaRPr lang="es-MX" dirty="0"/>
          </a:p>
        </p:txBody>
      </p:sp>
      <p:pic>
        <p:nvPicPr>
          <p:cNvPr id="4" name="Imagen 3">
            <a:extLst>
              <a:ext uri="{FF2B5EF4-FFF2-40B4-BE49-F238E27FC236}">
                <a16:creationId xmlns:a16="http://schemas.microsoft.com/office/drawing/2014/main" id="{04882ACA-D0A4-41F9-8E94-7F27AEAC6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84640" y="1210890"/>
            <a:ext cx="4704185" cy="4436219"/>
          </a:xfrm>
          <a:prstGeom prst="rect">
            <a:avLst/>
          </a:prstGeom>
        </p:spPr>
      </p:pic>
    </p:spTree>
    <p:extLst>
      <p:ext uri="{BB962C8B-B14F-4D97-AF65-F5344CB8AC3E}">
        <p14:creationId xmlns:p14="http://schemas.microsoft.com/office/powerpoint/2010/main" val="31877345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2"/>
          <p:cNvSpPr>
            <a:spLocks noGrp="1"/>
          </p:cNvSpPr>
          <p:nvPr>
            <p:ph type="title"/>
          </p:nvPr>
        </p:nvSpPr>
        <p:spPr>
          <a:xfrm>
            <a:off x="1522412" y="332656"/>
            <a:ext cx="9144001" cy="699864"/>
          </a:xfrm>
        </p:spPr>
        <p:txBody>
          <a:bodyPr rtlCol="0"/>
          <a:lstStyle/>
          <a:p>
            <a:pPr algn="ctr" rtl="0"/>
            <a:r>
              <a:rPr lang="es-ES" dirty="0">
                <a:latin typeface="Arial" panose="020B0604020202020204" pitchFamily="34" charset="0"/>
                <a:cs typeface="Arial" panose="020B0604020202020204" pitchFamily="34" charset="0"/>
              </a:rPr>
              <a:t>TIPOS DE VISTA</a:t>
            </a:r>
          </a:p>
        </p:txBody>
      </p:sp>
      <p:pic>
        <p:nvPicPr>
          <p:cNvPr id="8194"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8148" y="1340768"/>
            <a:ext cx="5040560" cy="471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69483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67791" y="4869160"/>
            <a:ext cx="9144001" cy="1371600"/>
          </a:xfrm>
        </p:spPr>
        <p:txBody>
          <a:bodyPr/>
          <a:lstStyle/>
          <a:p>
            <a:pPr algn="ctr"/>
            <a:r>
              <a:rPr lang="es-MX" b="1" dirty="0">
                <a:latin typeface="Eras Demi ITC" panose="020B0805030504020804" pitchFamily="34" charset="0"/>
                <a:cs typeface="Aharoni" panose="02010803020104030203" pitchFamily="2" charset="-79"/>
              </a:rPr>
              <a:t>¡GRACIAS POR SU ATENCION PRESTADA!</a:t>
            </a:r>
          </a:p>
        </p:txBody>
      </p:sp>
      <p:pic>
        <p:nvPicPr>
          <p:cNvPr id="23554" name="Picture 2" descr="Resultado de imagen para FOTOGRAF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980" y="404664"/>
            <a:ext cx="7667625" cy="4305301"/>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3821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a:xfrm>
            <a:off x="189756" y="381000"/>
            <a:ext cx="9144001" cy="1371600"/>
          </a:xfrm>
        </p:spPr>
        <p:txBody>
          <a:bodyPr rtlCol="0"/>
          <a:lstStyle/>
          <a:p>
            <a:pPr algn="ctr" rtl="0"/>
            <a:r>
              <a:rPr lang="es-ES" dirty="0">
                <a:latin typeface="Arial" panose="020B0604020202020204" pitchFamily="34" charset="0"/>
                <a:cs typeface="Arial" panose="020B0604020202020204" pitchFamily="34" charset="0"/>
              </a:rPr>
              <a:t>¿QUE ES ENFOQUE?</a:t>
            </a:r>
          </a:p>
        </p:txBody>
      </p:sp>
      <p:sp>
        <p:nvSpPr>
          <p:cNvPr id="3" name="Rectángulo 2"/>
          <p:cNvSpPr/>
          <p:nvPr/>
        </p:nvSpPr>
        <p:spPr>
          <a:xfrm>
            <a:off x="477788" y="2146131"/>
            <a:ext cx="6552728" cy="3693319"/>
          </a:xfrm>
          <a:prstGeom prst="rect">
            <a:avLst/>
          </a:prstGeom>
        </p:spPr>
        <p:txBody>
          <a:bodyPr wrap="square">
            <a:spAutoFit/>
          </a:bodyPr>
          <a:lstStyle/>
          <a:p>
            <a:pPr algn="just"/>
            <a:r>
              <a:rPr lang="es-MX" dirty="0">
                <a:latin typeface="Eras Demi ITC" panose="020B0805030504020804" pitchFamily="34" charset="0"/>
              </a:rPr>
              <a:t>Hablando en términos de óptica podemos decir que enfocar es hacer coincidir los rayos de luz que inciden en la cámara en un punto llamado foco, que a su vez coincidirá con el sensor de la cámara.</a:t>
            </a:r>
          </a:p>
          <a:p>
            <a:pPr algn="just"/>
            <a:r>
              <a:rPr lang="es-MX" dirty="0">
                <a:latin typeface="Eras Demi ITC" panose="020B0805030504020804" pitchFamily="34" charset="0"/>
              </a:rPr>
              <a:t>podemos decir que enfocar es dejar nítido aquello que está a una distancia concreta. </a:t>
            </a:r>
          </a:p>
          <a:p>
            <a:pPr algn="just"/>
            <a:r>
              <a:rPr lang="es-MX" dirty="0">
                <a:latin typeface="Eras Demi ITC" panose="020B0805030504020804" pitchFamily="34" charset="0"/>
              </a:rPr>
              <a:t>Así, si enfocamos a alguien en realidad quedará enfocada esa persona y todo lo que se encuentre a la misma distancia de la cámara que ésta. Este concepto es importante. Cuando enfocamos estamos enfocando una distancia. Así, si enfocamos a una distancia y el sujeto se mueve antes de disparar, debemos re-enfocar porque la distancia del sujeto habrá variado.</a:t>
            </a:r>
          </a:p>
        </p:txBody>
      </p:sp>
      <p:pic>
        <p:nvPicPr>
          <p:cNvPr id="4" name="Imagen 3">
            <a:extLst>
              <a:ext uri="{FF2B5EF4-FFF2-40B4-BE49-F238E27FC236}">
                <a16:creationId xmlns:a16="http://schemas.microsoft.com/office/drawing/2014/main" id="{7E5EFE16-1E11-45B2-AC29-4040C21D00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6829896" y="1500187"/>
            <a:ext cx="6480721" cy="3857625"/>
          </a:xfrm>
          <a:prstGeom prst="rect">
            <a:avLst/>
          </a:prstGeom>
        </p:spPr>
      </p:pic>
    </p:spTree>
    <p:extLst>
      <p:ext uri="{BB962C8B-B14F-4D97-AF65-F5344CB8AC3E}">
        <p14:creationId xmlns:p14="http://schemas.microsoft.com/office/powerpoint/2010/main" val="310620685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algn="ctr" rtl="0"/>
            <a:r>
              <a:rPr lang="es-ES" dirty="0">
                <a:latin typeface="Arial" panose="020B0604020202020204" pitchFamily="34" charset="0"/>
                <a:cs typeface="Arial" panose="020B0604020202020204" pitchFamily="34" charset="0"/>
              </a:rPr>
              <a:t>CARACTERISTICAS PARA UNA TOMA PERFECTA</a:t>
            </a:r>
          </a:p>
        </p:txBody>
      </p:sp>
      <p:sp>
        <p:nvSpPr>
          <p:cNvPr id="6" name="Rectángulo 5"/>
          <p:cNvSpPr/>
          <p:nvPr/>
        </p:nvSpPr>
        <p:spPr>
          <a:xfrm>
            <a:off x="189756" y="2060848"/>
            <a:ext cx="6480720" cy="4355423"/>
          </a:xfrm>
          <a:prstGeom prst="rect">
            <a:avLst/>
          </a:prstGeom>
        </p:spPr>
        <p:txBody>
          <a:bodyPr wrap="square">
            <a:spAutoFit/>
          </a:bodyPr>
          <a:lstStyle/>
          <a:p>
            <a:pPr algn="just">
              <a:lnSpc>
                <a:spcPct val="107000"/>
              </a:lnSpc>
              <a:spcAft>
                <a:spcPts val="750"/>
              </a:spcAft>
            </a:pPr>
            <a:r>
              <a:rPr lang="es-MX" b="1" dirty="0">
                <a:solidFill>
                  <a:srgbClr val="FFFF00"/>
                </a:solidFill>
                <a:latin typeface="Eras Demi ITC" panose="020B0805030504020804" pitchFamily="34" charset="0"/>
                <a:ea typeface="Times New Roman" panose="02020603050405020304" pitchFamily="18" charset="0"/>
                <a:cs typeface="Times New Roman" panose="02020603050405020304" pitchFamily="18" charset="0"/>
              </a:rPr>
              <a:t>1) La Regla de los Tercios</a:t>
            </a:r>
            <a:endParaRPr lang="es-MX" dirty="0">
              <a:solidFill>
                <a:srgbClr val="FFFF00"/>
              </a:solidFill>
              <a:latin typeface="Eras Demi ITC" panose="020B0805030504020804" pitchFamily="34" charset="0"/>
              <a:ea typeface="Calibri" panose="020F0502020204030204" pitchFamily="34" charset="0"/>
              <a:cs typeface="Times New Roman" panose="02020603050405020304" pitchFamily="18" charset="0"/>
            </a:endParaRPr>
          </a:p>
          <a:p>
            <a:pPr algn="just">
              <a:lnSpc>
                <a:spcPct val="107000"/>
              </a:lnSpc>
              <a:spcAft>
                <a:spcPts val="1200"/>
              </a:spcAft>
            </a:pPr>
            <a:r>
              <a:rPr lang="es-MX" dirty="0">
                <a:latin typeface="Eras Demi ITC" panose="020B0805030504020804" pitchFamily="34" charset="0"/>
                <a:ea typeface="Times New Roman" panose="02020603050405020304" pitchFamily="18" charset="0"/>
                <a:cs typeface="Times New Roman" panose="02020603050405020304" pitchFamily="18" charset="0"/>
              </a:rPr>
              <a:t>Esta regla es muy simple pero tiene un tremendo poder en la forma en que visualizamos la foto. Consiste en dividir la imagen, mentalmente, en 9 partes iguales (mediante 2 líneas paralelas horizontales y otras 2 verticales) y a continuación colocar el sujeto en algún punto de intersección de las líneas. Esta foto lo ilustra perfectamente:</a:t>
            </a:r>
          </a:p>
          <a:p>
            <a:pPr algn="just">
              <a:lnSpc>
                <a:spcPct val="107000"/>
              </a:lnSpc>
              <a:spcAft>
                <a:spcPts val="1200"/>
              </a:spcAft>
            </a:pPr>
            <a:r>
              <a:rPr lang="es-MX" dirty="0">
                <a:latin typeface="Eras Demi ITC" panose="020B0805030504020804" pitchFamily="34" charset="0"/>
                <a:ea typeface="Calibri" panose="020F0502020204030204" pitchFamily="34" charset="0"/>
                <a:cs typeface="Times New Roman" panose="02020603050405020304" pitchFamily="18" charset="0"/>
              </a:rPr>
              <a:t>Como puedes ver, el fotógrafo ha colocado al pájaro en el punto de intersección de la parte inferior izquierda del encuadre. Cualquier otro punto de intersección nos hubiera valido igualmente.</a:t>
            </a:r>
          </a:p>
          <a:p>
            <a:pPr algn="just">
              <a:lnSpc>
                <a:spcPct val="107000"/>
              </a:lnSpc>
              <a:spcAft>
                <a:spcPts val="1200"/>
              </a:spcAft>
            </a:pPr>
            <a:endParaRPr lang="es-MX" dirty="0">
              <a:effectLst/>
              <a:latin typeface="Eras Demi ITC" panose="020B0805030504020804" pitchFamily="34" charset="0"/>
              <a:ea typeface="Calibri" panose="020F0502020204030204" pitchFamily="34" charset="0"/>
              <a:cs typeface="Times New Roman" panose="02020603050405020304" pitchFamily="18" charset="0"/>
            </a:endParaRPr>
          </a:p>
        </p:txBody>
      </p:sp>
      <p:pic>
        <p:nvPicPr>
          <p:cNvPr id="10" name="Imagen 9" descr="Regla de los Tercios"/>
          <p:cNvPicPr/>
          <p:nvPr/>
        </p:nvPicPr>
        <p:blipFill>
          <a:blip r:embed="rId2">
            <a:extLst>
              <a:ext uri="{28A0092B-C50C-407E-A947-70E740481C1C}">
                <a14:useLocalDpi xmlns:a14="http://schemas.microsoft.com/office/drawing/2010/main" val="0"/>
              </a:ext>
            </a:extLst>
          </a:blip>
          <a:srcRect/>
          <a:stretch>
            <a:fillRect/>
          </a:stretch>
        </p:blipFill>
        <p:spPr bwMode="auto">
          <a:xfrm>
            <a:off x="6670476" y="2219284"/>
            <a:ext cx="5126360" cy="3153544"/>
          </a:xfrm>
          <a:prstGeom prst="rect">
            <a:avLst/>
          </a:prstGeom>
          <a:noFill/>
          <a:ln>
            <a:noFill/>
          </a:ln>
        </p:spPr>
      </p:pic>
      <p:sp>
        <p:nvSpPr>
          <p:cNvPr id="7" name="Rectángulo 6"/>
          <p:cNvSpPr/>
          <p:nvPr/>
        </p:nvSpPr>
        <p:spPr>
          <a:xfrm>
            <a:off x="5950396" y="5589240"/>
            <a:ext cx="6092825" cy="981423"/>
          </a:xfrm>
          <a:prstGeom prst="rect">
            <a:avLst/>
          </a:prstGeom>
        </p:spPr>
        <p:txBody>
          <a:bodyPr>
            <a:spAutoFit/>
          </a:bodyPr>
          <a:lstStyle/>
          <a:p>
            <a:pPr algn="just">
              <a:lnSpc>
                <a:spcPct val="107000"/>
              </a:lnSpc>
              <a:spcAft>
                <a:spcPts val="1200"/>
              </a:spcAft>
            </a:pPr>
            <a:r>
              <a:rPr lang="es-MX" dirty="0">
                <a:latin typeface="Eras Demi ITC" panose="020B0805030504020804" pitchFamily="34" charset="0"/>
                <a:ea typeface="Calibri" panose="020F0502020204030204" pitchFamily="34" charset="0"/>
                <a:cs typeface="Times New Roman" panose="02020603050405020304" pitchFamily="18" charset="0"/>
              </a:rPr>
              <a:t>Esto en fotografía se llama puntos fuertes. Son puntos que atraen especialmente la atención y le otorgan al sujeto mayor interés y protagonismo.</a:t>
            </a:r>
          </a:p>
        </p:txBody>
      </p:sp>
    </p:spTree>
    <p:extLst>
      <p:ext uri="{BB962C8B-B14F-4D97-AF65-F5344CB8AC3E}">
        <p14:creationId xmlns:p14="http://schemas.microsoft.com/office/powerpoint/2010/main" val="42069882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89756" y="692696"/>
            <a:ext cx="6552728" cy="3261149"/>
          </a:xfrm>
          <a:prstGeom prst="rect">
            <a:avLst/>
          </a:prstGeom>
        </p:spPr>
        <p:txBody>
          <a:bodyPr wrap="square">
            <a:spAutoFit/>
          </a:bodyPr>
          <a:lstStyle/>
          <a:p>
            <a:pPr algn="just">
              <a:lnSpc>
                <a:spcPct val="107000"/>
              </a:lnSpc>
              <a:spcAft>
                <a:spcPts val="750"/>
              </a:spcAft>
            </a:pPr>
            <a:r>
              <a:rPr lang="es-MX" dirty="0">
                <a:solidFill>
                  <a:srgbClr val="FFFF00"/>
                </a:solidFill>
                <a:latin typeface="Eras Demi ITC" panose="020B0805030504020804" pitchFamily="34" charset="0"/>
                <a:ea typeface="Calibri" panose="020F0502020204030204" pitchFamily="34" charset="0"/>
                <a:cs typeface="Times New Roman" panose="02020603050405020304" pitchFamily="18" charset="0"/>
              </a:rPr>
              <a:t>2) La Ley del Horizonte</a:t>
            </a:r>
          </a:p>
          <a:p>
            <a:pPr algn="just">
              <a:lnSpc>
                <a:spcPct val="107000"/>
              </a:lnSpc>
              <a:spcAft>
                <a:spcPts val="750"/>
              </a:spcAft>
            </a:pPr>
            <a:r>
              <a:rPr lang="es-MX" dirty="0">
                <a:latin typeface="Eras Demi ITC" panose="020B0805030504020804" pitchFamily="34" charset="0"/>
                <a:ea typeface="Calibri" panose="020F0502020204030204" pitchFamily="34" charset="0"/>
                <a:cs typeface="Times New Roman" panose="02020603050405020304" pitchFamily="18" charset="0"/>
              </a:rPr>
              <a:t>Útil a la hora de fotografiar paisajes. Cuando estés componiendo una foto, antes de disparar imagina 2 líneas horizontales paralelas dividiendo la foto en 3 partes iguales. Esto es aplicable en ambos modos horizontal o vertical.</a:t>
            </a:r>
          </a:p>
          <a:p>
            <a:pPr algn="just">
              <a:lnSpc>
                <a:spcPct val="107000"/>
              </a:lnSpc>
              <a:spcAft>
                <a:spcPts val="750"/>
              </a:spcAft>
            </a:pPr>
            <a:r>
              <a:rPr lang="es-MX" dirty="0">
                <a:latin typeface="Eras Demi ITC" panose="020B0805030504020804" pitchFamily="34" charset="0"/>
                <a:ea typeface="Calibri" panose="020F0502020204030204" pitchFamily="34" charset="0"/>
                <a:cs typeface="Times New Roman" panose="02020603050405020304" pitchFamily="18" charset="0"/>
              </a:rPr>
              <a:t>Si lo que quieres que tenga especial interés es el cielo, ubica el horizonte en la línea inferior. Si por el contrario quieres otorgarle mayor importancia al paisaje terrestre, coloca el horizonte en la segunda línea, la superior.</a:t>
            </a:r>
            <a:endParaRPr lang="es-MX" dirty="0">
              <a:effectLst/>
              <a:latin typeface="Eras Demi ITC" panose="020B0805030504020804" pitchFamily="34" charset="0"/>
              <a:ea typeface="Calibri" panose="020F0502020204030204" pitchFamily="34" charset="0"/>
              <a:cs typeface="Times New Roman" panose="02020603050405020304" pitchFamily="18" charset="0"/>
            </a:endParaRPr>
          </a:p>
        </p:txBody>
      </p:sp>
      <p:pic>
        <p:nvPicPr>
          <p:cNvPr id="6" name="Imagen 5" descr="La ley del horizonte">
            <a:hlinkClick r:id="rId2" tooltip="&quot;La ley del horizonte&quot;"/>
          </p:cNvPr>
          <p:cNvPicPr/>
          <p:nvPr/>
        </p:nvPicPr>
        <p:blipFill>
          <a:blip r:embed="rId3">
            <a:extLst>
              <a:ext uri="{28A0092B-C50C-407E-A947-70E740481C1C}">
                <a14:useLocalDpi xmlns:a14="http://schemas.microsoft.com/office/drawing/2010/main" val="0"/>
              </a:ext>
            </a:extLst>
          </a:blip>
          <a:srcRect/>
          <a:stretch>
            <a:fillRect/>
          </a:stretch>
        </p:blipFill>
        <p:spPr bwMode="auto">
          <a:xfrm>
            <a:off x="7174532" y="2852936"/>
            <a:ext cx="4629894" cy="3437359"/>
          </a:xfrm>
          <a:prstGeom prst="rect">
            <a:avLst/>
          </a:prstGeom>
          <a:noFill/>
          <a:ln>
            <a:noFill/>
          </a:ln>
        </p:spPr>
      </p:pic>
    </p:spTree>
    <p:extLst>
      <p:ext uri="{BB962C8B-B14F-4D97-AF65-F5344CB8AC3E}">
        <p14:creationId xmlns:p14="http://schemas.microsoft.com/office/powerpoint/2010/main" val="40600951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233242" y="1340768"/>
            <a:ext cx="7510909" cy="1940211"/>
          </a:xfrm>
          <a:prstGeom prst="rect">
            <a:avLst/>
          </a:prstGeom>
        </p:spPr>
        <p:txBody>
          <a:bodyPr wrap="square">
            <a:spAutoFit/>
          </a:bodyPr>
          <a:lstStyle/>
          <a:p>
            <a:pPr algn="just">
              <a:lnSpc>
                <a:spcPct val="107000"/>
              </a:lnSpc>
              <a:spcAft>
                <a:spcPts val="750"/>
              </a:spcAft>
            </a:pPr>
            <a:r>
              <a:rPr lang="es-MX" sz="1600" b="1" dirty="0">
                <a:solidFill>
                  <a:srgbClr val="FFFF00"/>
                </a:solidFill>
                <a:latin typeface="Eras Demi ITC" panose="020B0805030504020804" pitchFamily="34" charset="0"/>
                <a:ea typeface="Times New Roman" panose="02020603050405020304" pitchFamily="18" charset="0"/>
                <a:cs typeface="Times New Roman" panose="02020603050405020304" pitchFamily="18" charset="0"/>
              </a:rPr>
              <a:t>3) Explorar nuevos ángulos</a:t>
            </a:r>
            <a:endParaRPr lang="es-MX" sz="2000" dirty="0">
              <a:solidFill>
                <a:srgbClr val="FFFF00"/>
              </a:solidFill>
              <a:latin typeface="Eras Demi ITC" panose="020B0805030504020804" pitchFamily="34" charset="0"/>
              <a:ea typeface="Calibri" panose="020F0502020204030204" pitchFamily="34" charset="0"/>
              <a:cs typeface="Times New Roman" panose="02020603050405020304" pitchFamily="18" charset="0"/>
            </a:endParaRPr>
          </a:p>
          <a:p>
            <a:pPr algn="just">
              <a:lnSpc>
                <a:spcPct val="107000"/>
              </a:lnSpc>
              <a:spcAft>
                <a:spcPts val="1200"/>
              </a:spcAft>
            </a:pPr>
            <a:r>
              <a:rPr lang="es-MX" dirty="0">
                <a:latin typeface="Eras Demi ITC" panose="020B0805030504020804" pitchFamily="34" charset="0"/>
                <a:ea typeface="Times New Roman" panose="02020603050405020304" pitchFamily="18" charset="0"/>
                <a:cs typeface="Times New Roman" panose="02020603050405020304" pitchFamily="18" charset="0"/>
              </a:rPr>
              <a:t>Experimenta la fotografía disparando con tu cámara desde ángulos atrevidos y poco usuales. Por ejemplo hazte una foto a ti mismo en el retrovisor del coche (sólo cuando no seas tú el conductor, por favor) o captura la imagen de algún edificio histórico reflejada en un charco de agua.</a:t>
            </a:r>
            <a:endParaRPr lang="es-MX" sz="2000" dirty="0">
              <a:latin typeface="Eras Demi ITC" panose="020B0805030504020804" pitchFamily="34" charset="0"/>
              <a:ea typeface="Calibri" panose="020F0502020204030204" pitchFamily="34" charset="0"/>
              <a:cs typeface="Times New Roman" panose="02020603050405020304" pitchFamily="18" charset="0"/>
            </a:endParaRPr>
          </a:p>
        </p:txBody>
      </p:sp>
      <p:sp>
        <p:nvSpPr>
          <p:cNvPr id="6" name="Rectángulo 5"/>
          <p:cNvSpPr/>
          <p:nvPr/>
        </p:nvSpPr>
        <p:spPr>
          <a:xfrm>
            <a:off x="333772" y="4365104"/>
            <a:ext cx="7798940" cy="1940211"/>
          </a:xfrm>
          <a:prstGeom prst="rect">
            <a:avLst/>
          </a:prstGeom>
        </p:spPr>
        <p:txBody>
          <a:bodyPr wrap="square">
            <a:spAutoFit/>
          </a:bodyPr>
          <a:lstStyle/>
          <a:p>
            <a:pPr algn="just">
              <a:lnSpc>
                <a:spcPct val="107000"/>
              </a:lnSpc>
              <a:spcAft>
                <a:spcPts val="750"/>
              </a:spcAft>
            </a:pPr>
            <a:r>
              <a:rPr lang="es-MX" b="1" dirty="0">
                <a:solidFill>
                  <a:srgbClr val="FFFF00"/>
                </a:solidFill>
                <a:latin typeface="Eras Demi ITC" panose="020B0805030504020804" pitchFamily="34" charset="0"/>
                <a:ea typeface="Times New Roman" panose="02020603050405020304" pitchFamily="18" charset="0"/>
                <a:cs typeface="Times New Roman" panose="02020603050405020304" pitchFamily="18" charset="0"/>
              </a:rPr>
              <a:t>4) Acércate sin miedo a los sujetos</a:t>
            </a:r>
            <a:endParaRPr lang="es-MX" dirty="0">
              <a:solidFill>
                <a:srgbClr val="FFFF00"/>
              </a:solidFill>
              <a:latin typeface="Eras Demi ITC" panose="020B0805030504020804" pitchFamily="34" charset="0"/>
              <a:ea typeface="Calibri" panose="020F0502020204030204" pitchFamily="34" charset="0"/>
              <a:cs typeface="Times New Roman" panose="02020603050405020304" pitchFamily="18" charset="0"/>
            </a:endParaRPr>
          </a:p>
          <a:p>
            <a:pPr algn="just">
              <a:lnSpc>
                <a:spcPct val="107000"/>
              </a:lnSpc>
              <a:spcAft>
                <a:spcPts val="1200"/>
              </a:spcAft>
            </a:pPr>
            <a:r>
              <a:rPr lang="es-MX" dirty="0">
                <a:latin typeface="Eras Demi ITC" panose="020B0805030504020804" pitchFamily="34" charset="0"/>
                <a:ea typeface="Times New Roman" panose="02020603050405020304" pitchFamily="18" charset="0"/>
                <a:cs typeface="Times New Roman" panose="02020603050405020304" pitchFamily="18" charset="0"/>
              </a:rPr>
              <a:t>Utiliza la función Macro de tu cámara (en modo automático la puedes identificar con un símbolo de flor, y en cámaras réflex utilizando un objetivo Macro) y haz fotos de muy cerca a objetos pequeños. Captura detalles. Incluso podrías enfocarte exclusivamente en el detalle obviando el resto del objeto. Los resultados suelen ser muy llamativos.</a:t>
            </a:r>
            <a:endParaRPr lang="es-MX" dirty="0">
              <a:latin typeface="Eras Demi ITC" panose="020B08050305040208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583271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89756" y="332656"/>
            <a:ext cx="6092825" cy="1628907"/>
          </a:xfrm>
          <a:prstGeom prst="rect">
            <a:avLst/>
          </a:prstGeom>
        </p:spPr>
        <p:txBody>
          <a:bodyPr>
            <a:spAutoFit/>
          </a:bodyPr>
          <a:lstStyle/>
          <a:p>
            <a:pPr algn="just">
              <a:lnSpc>
                <a:spcPct val="107000"/>
              </a:lnSpc>
              <a:spcAft>
                <a:spcPts val="750"/>
              </a:spcAft>
            </a:pPr>
            <a:r>
              <a:rPr lang="es-MX" sz="1600" b="1" dirty="0">
                <a:solidFill>
                  <a:srgbClr val="FFFF00"/>
                </a:solidFill>
                <a:latin typeface="Eras Demi ITC" panose="020B0805030504020804" pitchFamily="34" charset="0"/>
                <a:ea typeface="Times New Roman" panose="02020603050405020304" pitchFamily="18" charset="0"/>
                <a:cs typeface="Arial" panose="020B0604020202020204" pitchFamily="34" charset="0"/>
              </a:rPr>
              <a:t>5) Adopta la altura de tus sujetos pequeños de edad</a:t>
            </a:r>
            <a:endParaRPr lang="es-MX" sz="2000" dirty="0">
              <a:solidFill>
                <a:srgbClr val="FFFF00"/>
              </a:solidFill>
              <a:latin typeface="Eras Demi ITC" panose="020B0805030504020804" pitchFamily="34" charset="0"/>
              <a:ea typeface="Calibri" panose="020F0502020204030204" pitchFamily="34" charset="0"/>
              <a:cs typeface="Arial" panose="020B0604020202020204" pitchFamily="34" charset="0"/>
            </a:endParaRPr>
          </a:p>
          <a:p>
            <a:pPr algn="just">
              <a:lnSpc>
                <a:spcPct val="107000"/>
              </a:lnSpc>
              <a:spcAft>
                <a:spcPts val="1200"/>
              </a:spcAft>
            </a:pPr>
            <a:r>
              <a:rPr lang="es-MX" dirty="0">
                <a:latin typeface="Eras Demi ITC" panose="020B0805030504020804" pitchFamily="34" charset="0"/>
                <a:ea typeface="Times New Roman" panose="02020603050405020304" pitchFamily="18" charset="0"/>
                <a:cs typeface="Arial" panose="020B0604020202020204" pitchFamily="34" charset="0"/>
              </a:rPr>
              <a:t>Para lograr magníficas fotos de niños, ponte de cuclillas o de rodillas, intenta bajar y colocar la cámara a la misma altura que la del niño o animal que quieras fotografiar, así transmitirás más realismo.</a:t>
            </a:r>
            <a:endParaRPr lang="es-MX" sz="2000" dirty="0">
              <a:latin typeface="Eras Demi ITC" panose="020B0805030504020804" pitchFamily="34" charset="0"/>
              <a:ea typeface="Calibri" panose="020F0502020204030204" pitchFamily="34" charset="0"/>
              <a:cs typeface="Arial" panose="020B0604020202020204" pitchFamily="34" charset="0"/>
            </a:endParaRPr>
          </a:p>
        </p:txBody>
      </p:sp>
      <p:sp>
        <p:nvSpPr>
          <p:cNvPr id="6" name="Rectángulo 5"/>
          <p:cNvSpPr/>
          <p:nvPr/>
        </p:nvSpPr>
        <p:spPr>
          <a:xfrm>
            <a:off x="4222204" y="2060848"/>
            <a:ext cx="7582916" cy="2813271"/>
          </a:xfrm>
          <a:prstGeom prst="rect">
            <a:avLst/>
          </a:prstGeom>
        </p:spPr>
        <p:txBody>
          <a:bodyPr wrap="square">
            <a:spAutoFit/>
          </a:bodyPr>
          <a:lstStyle/>
          <a:p>
            <a:pPr algn="just">
              <a:lnSpc>
                <a:spcPct val="107000"/>
              </a:lnSpc>
              <a:spcAft>
                <a:spcPts val="750"/>
              </a:spcAft>
            </a:pPr>
            <a:r>
              <a:rPr lang="es-MX" sz="1600" b="1" dirty="0">
                <a:solidFill>
                  <a:srgbClr val="FFFF00"/>
                </a:solidFill>
                <a:latin typeface="Eras Demi ITC" panose="020B0805030504020804" pitchFamily="34" charset="0"/>
                <a:ea typeface="Times New Roman" panose="02020603050405020304" pitchFamily="18" charset="0"/>
                <a:cs typeface="Times New Roman" panose="02020603050405020304" pitchFamily="18" charset="0"/>
              </a:rPr>
              <a:t>6) Utiliza el flash en el exterior</a:t>
            </a:r>
            <a:endParaRPr lang="es-MX" sz="2000" dirty="0">
              <a:solidFill>
                <a:srgbClr val="FFFF00"/>
              </a:solidFill>
              <a:latin typeface="Eras Demi ITC" panose="020B0805030504020804" pitchFamily="34" charset="0"/>
              <a:ea typeface="Calibri" panose="020F0502020204030204" pitchFamily="34" charset="0"/>
              <a:cs typeface="Times New Roman" panose="02020603050405020304" pitchFamily="18" charset="0"/>
            </a:endParaRPr>
          </a:p>
          <a:p>
            <a:pPr algn="just">
              <a:lnSpc>
                <a:spcPct val="107000"/>
              </a:lnSpc>
              <a:spcAft>
                <a:spcPts val="1200"/>
              </a:spcAft>
            </a:pPr>
            <a:r>
              <a:rPr lang="es-MX" dirty="0">
                <a:latin typeface="Eras Demi ITC" panose="020B0805030504020804" pitchFamily="34" charset="0"/>
                <a:ea typeface="Times New Roman" panose="02020603050405020304" pitchFamily="18" charset="0"/>
                <a:cs typeface="Times New Roman" panose="02020603050405020304" pitchFamily="18" charset="0"/>
              </a:rPr>
              <a:t>Para retratos, utiliza el flash en el exterior. Aunque haga un día especialmente soleado, el flash ayuda a prevenir las zonas de sombra que ocupan la cara de la persona por llevar por ejemplo gorro o algo que proyecte sombra o porque el sol esté encima o detrás de la persona fotografiada. Lo mejor para evitarlo en forzar el flash. Se llama flash de relleno, y su finalidad no es iluminar la oscuridad, sino rellenar la cara del sujeto de luz para que ésta resulte uniforme con lo que la rodea.</a:t>
            </a:r>
            <a:endParaRPr lang="es-MX" sz="2000" dirty="0">
              <a:latin typeface="Eras Demi ITC" panose="020B0805030504020804" pitchFamily="34" charset="0"/>
              <a:ea typeface="Calibri" panose="020F0502020204030204" pitchFamily="34" charset="0"/>
              <a:cs typeface="Times New Roman" panose="02020603050405020304" pitchFamily="18" charset="0"/>
            </a:endParaRPr>
          </a:p>
        </p:txBody>
      </p:sp>
      <p:sp>
        <p:nvSpPr>
          <p:cNvPr id="7" name="Rectángulo 6"/>
          <p:cNvSpPr/>
          <p:nvPr/>
        </p:nvSpPr>
        <p:spPr>
          <a:xfrm>
            <a:off x="158971" y="5005359"/>
            <a:ext cx="8663037" cy="1566391"/>
          </a:xfrm>
          <a:prstGeom prst="rect">
            <a:avLst/>
          </a:prstGeom>
        </p:spPr>
        <p:txBody>
          <a:bodyPr wrap="square">
            <a:spAutoFit/>
          </a:bodyPr>
          <a:lstStyle/>
          <a:p>
            <a:pPr algn="just">
              <a:lnSpc>
                <a:spcPct val="107000"/>
              </a:lnSpc>
              <a:spcAft>
                <a:spcPts val="750"/>
              </a:spcAft>
            </a:pPr>
            <a:r>
              <a:rPr lang="es-MX" sz="1600" b="1" dirty="0">
                <a:solidFill>
                  <a:srgbClr val="FFFF00"/>
                </a:solidFill>
                <a:latin typeface="Eras Demi ITC" panose="020B0805030504020804" pitchFamily="34" charset="0"/>
                <a:ea typeface="Times New Roman" panose="02020603050405020304" pitchFamily="18" charset="0"/>
                <a:cs typeface="Times New Roman" panose="02020603050405020304" pitchFamily="18" charset="0"/>
              </a:rPr>
              <a:t>7) Disparar siempre en RAW</a:t>
            </a:r>
            <a:endParaRPr lang="es-MX" sz="2000" dirty="0">
              <a:solidFill>
                <a:srgbClr val="FFFF00"/>
              </a:solidFill>
              <a:latin typeface="Eras Demi ITC" panose="020B0805030504020804" pitchFamily="34" charset="0"/>
              <a:ea typeface="Calibri" panose="020F0502020204030204" pitchFamily="34" charset="0"/>
              <a:cs typeface="Times New Roman" panose="02020603050405020304" pitchFamily="18" charset="0"/>
            </a:endParaRPr>
          </a:p>
          <a:p>
            <a:pPr algn="just"/>
            <a:r>
              <a:rPr lang="es-MX" dirty="0">
                <a:latin typeface="Eras Demi ITC" panose="020B0805030504020804" pitchFamily="34" charset="0"/>
                <a:ea typeface="Times New Roman" panose="02020603050405020304" pitchFamily="18" charset="0"/>
                <a:cs typeface="Times New Roman" panose="02020603050405020304" pitchFamily="18" charset="0"/>
              </a:rPr>
              <a:t>Haz todas tus fotos en RAW. Este formato preserva todos los elementos de la foto (colores, luz, sombras, saturación) y permite, mediante un procesamiento posterior, moverlos a nuestro antojo. Realizar una foto en JPG produce una foto final en la que no tendríamos más margen de modificación. </a:t>
            </a:r>
            <a:endParaRPr lang="es-MX" dirty="0">
              <a:latin typeface="Eras Demi ITC" panose="020B0805030504020804" pitchFamily="34" charset="0"/>
            </a:endParaRPr>
          </a:p>
        </p:txBody>
      </p:sp>
    </p:spTree>
    <p:extLst>
      <p:ext uri="{BB962C8B-B14F-4D97-AF65-F5344CB8AC3E}">
        <p14:creationId xmlns:p14="http://schemas.microsoft.com/office/powerpoint/2010/main" val="16175738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rtlCol="0"/>
          <a:lstStyle/>
          <a:p>
            <a:pPr algn="ctr" rtl="0"/>
            <a:r>
              <a:rPr lang="es-ES" dirty="0">
                <a:latin typeface="Arial" panose="020B0604020202020204" pitchFamily="34" charset="0"/>
                <a:cs typeface="Arial" panose="020B0604020202020204" pitchFamily="34" charset="0"/>
              </a:rPr>
              <a:t>QUE ES LUZ EN LOS ELEMENTOS EXPRESIVOS</a:t>
            </a:r>
          </a:p>
        </p:txBody>
      </p:sp>
      <p:sp>
        <p:nvSpPr>
          <p:cNvPr id="6" name="Rectángulo 5"/>
          <p:cNvSpPr/>
          <p:nvPr/>
        </p:nvSpPr>
        <p:spPr>
          <a:xfrm>
            <a:off x="405780" y="2132856"/>
            <a:ext cx="11305256" cy="750975"/>
          </a:xfrm>
          <a:prstGeom prst="rect">
            <a:avLst/>
          </a:prstGeom>
        </p:spPr>
        <p:txBody>
          <a:bodyPr wrap="square">
            <a:spAutoFit/>
          </a:bodyPr>
          <a:lstStyle/>
          <a:p>
            <a:pPr algn="just">
              <a:lnSpc>
                <a:spcPct val="107000"/>
              </a:lnSpc>
              <a:spcAft>
                <a:spcPts val="750"/>
              </a:spcAft>
            </a:pPr>
            <a:r>
              <a:rPr lang="es-MX" sz="2000" dirty="0">
                <a:latin typeface="Eras Demi ITC" panose="020B0805030504020804" pitchFamily="34" charset="0"/>
                <a:ea typeface="Calibri" panose="020F0502020204030204" pitchFamily="34" charset="0"/>
                <a:cs typeface="Times New Roman" panose="02020603050405020304" pitchFamily="18" charset="0"/>
              </a:rPr>
              <a:t>Es aquello por lo cual podemos ver reflejados los objetos en una imagen y sus sombras, esta tiene muchas cualidades que proyecta en los objetos de las imágenes.</a:t>
            </a:r>
          </a:p>
        </p:txBody>
      </p:sp>
      <p:sp>
        <p:nvSpPr>
          <p:cNvPr id="5" name="Rectángulo 4"/>
          <p:cNvSpPr/>
          <p:nvPr/>
        </p:nvSpPr>
        <p:spPr>
          <a:xfrm>
            <a:off x="117748" y="3264087"/>
            <a:ext cx="6092825" cy="923330"/>
          </a:xfrm>
          <a:prstGeom prst="rect">
            <a:avLst/>
          </a:prstGeom>
        </p:spPr>
        <p:txBody>
          <a:bodyPr>
            <a:spAutoFit/>
          </a:bodyPr>
          <a:lstStyle/>
          <a:p>
            <a:pPr algn="ctr"/>
            <a:r>
              <a:rPr lang="es-MX" dirty="0">
                <a:latin typeface="Eras Demi ITC" panose="020B0805030504020804" pitchFamily="34" charset="0"/>
              </a:rPr>
              <a:t>Puede ser una luz natural, cuando proviene del sol</a:t>
            </a:r>
          </a:p>
          <a:p>
            <a:br>
              <a:rPr lang="es-MX" u="sng" dirty="0">
                <a:solidFill>
                  <a:srgbClr val="000000"/>
                </a:solidFill>
                <a:latin typeface="Georgia" panose="02040502050405020303" pitchFamily="18" charset="0"/>
                <a:hlinkClick r:id="rId2"/>
              </a:rPr>
            </a:br>
            <a:endParaRPr lang="es-MX" dirty="0"/>
          </a:p>
        </p:txBody>
      </p:sp>
      <p:pic>
        <p:nvPicPr>
          <p:cNvPr id="4102" name="Picture 6" descr="luz-solar.jpg (550Ã3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812" y="3933056"/>
            <a:ext cx="3582566" cy="2012751"/>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5662364" y="5761141"/>
            <a:ext cx="6240811" cy="369332"/>
          </a:xfrm>
          <a:prstGeom prst="rect">
            <a:avLst/>
          </a:prstGeom>
        </p:spPr>
        <p:txBody>
          <a:bodyPr wrap="none">
            <a:spAutoFit/>
          </a:bodyPr>
          <a:lstStyle/>
          <a:p>
            <a:r>
              <a:rPr lang="es-MX" dirty="0">
                <a:latin typeface="Eras Demi ITC" panose="020B0805030504020804" pitchFamily="34" charset="0"/>
              </a:rPr>
              <a:t>o artificial cuando es reflejada por cualquier otro objeto</a:t>
            </a:r>
          </a:p>
        </p:txBody>
      </p:sp>
      <p:pic>
        <p:nvPicPr>
          <p:cNvPr id="4104" name="Picture 8" descr="https://llarinacam.files.wordpress.com/2011/10/20070201175511-luz.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0556" y="3447575"/>
            <a:ext cx="3022538" cy="2266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33772" y="764704"/>
            <a:ext cx="3530134" cy="369332"/>
          </a:xfrm>
          <a:prstGeom prst="rect">
            <a:avLst/>
          </a:prstGeom>
        </p:spPr>
        <p:txBody>
          <a:bodyPr wrap="none">
            <a:spAutoFit/>
          </a:bodyPr>
          <a:lstStyle/>
          <a:p>
            <a:r>
              <a:rPr lang="es-MX" dirty="0">
                <a:latin typeface="Eras Demi ITC" panose="020B0805030504020804" pitchFamily="34" charset="0"/>
              </a:rPr>
              <a:t>La luz puede ser dura (intensa)</a:t>
            </a:r>
          </a:p>
        </p:txBody>
      </p:sp>
      <p:sp>
        <p:nvSpPr>
          <p:cNvPr id="5" name="Rectángulo 4"/>
          <p:cNvSpPr/>
          <p:nvPr/>
        </p:nvSpPr>
        <p:spPr>
          <a:xfrm>
            <a:off x="4222204" y="1772816"/>
            <a:ext cx="2952328" cy="923330"/>
          </a:xfrm>
          <a:prstGeom prst="rect">
            <a:avLst/>
          </a:prstGeom>
        </p:spPr>
        <p:txBody>
          <a:bodyPr wrap="square">
            <a:spAutoFit/>
          </a:bodyPr>
          <a:lstStyle/>
          <a:p>
            <a:pPr algn="ctr"/>
            <a:r>
              <a:rPr lang="es-MX" dirty="0">
                <a:latin typeface="Eras Demi ITC" panose="020B0805030504020804" pitchFamily="34" charset="0"/>
              </a:rPr>
              <a:t>o una luz  suave (débil).</a:t>
            </a:r>
          </a:p>
          <a:p>
            <a:br>
              <a:rPr lang="es-MX" dirty="0">
                <a:solidFill>
                  <a:srgbClr val="000000"/>
                </a:solidFill>
                <a:latin typeface="Georgia" panose="02040502050405020303" pitchFamily="18" charset="0"/>
                <a:hlinkClick r:id="rId2"/>
              </a:rPr>
            </a:br>
            <a:endParaRPr lang="es-MX" dirty="0"/>
          </a:p>
        </p:txBody>
      </p:sp>
      <p:sp>
        <p:nvSpPr>
          <p:cNvPr id="6" name="Rectángulo 5"/>
          <p:cNvSpPr/>
          <p:nvPr/>
        </p:nvSpPr>
        <p:spPr>
          <a:xfrm>
            <a:off x="7966620" y="2420888"/>
            <a:ext cx="3838501" cy="1477328"/>
          </a:xfrm>
          <a:prstGeom prst="rect">
            <a:avLst/>
          </a:prstGeom>
        </p:spPr>
        <p:txBody>
          <a:bodyPr wrap="square">
            <a:spAutoFit/>
          </a:bodyPr>
          <a:lstStyle/>
          <a:p>
            <a:pPr algn="ctr"/>
            <a:r>
              <a:rPr lang="es-MX" dirty="0">
                <a:latin typeface="Eras Demi ITC" panose="020B0805030504020804" pitchFamily="34" charset="0"/>
              </a:rPr>
              <a:t>Y por ultimo, según su posición la luz puede ser; tanto Frontal, como Cenital, de Contraluz,  Lateral o Nadir.</a:t>
            </a:r>
          </a:p>
          <a:p>
            <a:pPr algn="ctr"/>
            <a:r>
              <a:rPr lang="es-MX" dirty="0">
                <a:latin typeface="Eras Demi ITC" panose="020B0805030504020804" pitchFamily="34" charset="0"/>
              </a:rPr>
              <a:t>La luz en la publicidad.</a:t>
            </a:r>
            <a:endParaRPr lang="es-MX" b="0" i="0" dirty="0">
              <a:effectLst/>
              <a:latin typeface="Eras Demi ITC" panose="020B0805030504020804" pitchFamily="34" charset="0"/>
            </a:endParaRPr>
          </a:p>
        </p:txBody>
      </p:sp>
      <p:pic>
        <p:nvPicPr>
          <p:cNvPr id="3" name="Imagen 2">
            <a:extLst>
              <a:ext uri="{FF2B5EF4-FFF2-40B4-BE49-F238E27FC236}">
                <a16:creationId xmlns:a16="http://schemas.microsoft.com/office/drawing/2014/main" id="{9611A3FF-0DEE-4A42-99A1-622BA74DFD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40262" y="1848435"/>
            <a:ext cx="3902615" cy="2835413"/>
          </a:xfrm>
          <a:prstGeom prst="rect">
            <a:avLst/>
          </a:prstGeom>
        </p:spPr>
      </p:pic>
      <p:pic>
        <p:nvPicPr>
          <p:cNvPr id="10" name="Imagen 9">
            <a:extLst>
              <a:ext uri="{FF2B5EF4-FFF2-40B4-BE49-F238E27FC236}">
                <a16:creationId xmlns:a16="http://schemas.microsoft.com/office/drawing/2014/main" id="{E5C74695-A2E4-4B8B-95CF-7FC46EF2B8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8891" y="2234481"/>
            <a:ext cx="2602960" cy="4027199"/>
          </a:xfrm>
          <a:prstGeom prst="rect">
            <a:avLst/>
          </a:prstGeom>
        </p:spPr>
      </p:pic>
    </p:spTree>
    <p:extLst>
      <p:ext uri="{BB962C8B-B14F-4D97-AF65-F5344CB8AC3E}">
        <p14:creationId xmlns:p14="http://schemas.microsoft.com/office/powerpoint/2010/main" val="283845279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0E41224-0370-4595-877C-23316CD80004}">
  <ds:schemaRefs>
    <ds:schemaRef ds:uri="http://schemas.microsoft.com/office/2006/metadata/properties"/>
    <ds:schemaRef ds:uri="http://schemas.microsoft.com/office/infopath/2007/PartnerControls"/>
    <ds:schemaRef ds:uri="4873beb7-5857-4685-be1f-d57550cc96cc"/>
  </ds:schemaRefs>
</ds:datastoreItem>
</file>

<file path=customXml/itemProps3.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1210</Words>
  <Application>Microsoft Office PowerPoint</Application>
  <PresentationFormat>Personalizado</PresentationFormat>
  <Paragraphs>97</Paragraphs>
  <Slides>26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Arial</vt:lpstr>
      <vt:lpstr>Corbel</vt:lpstr>
      <vt:lpstr>Eras Demi ITC</vt:lpstr>
      <vt:lpstr>Georgia</vt:lpstr>
      <vt:lpstr>Impact</vt:lpstr>
      <vt:lpstr>Túnel azul digital 16 × 9</vt:lpstr>
      <vt:lpstr>Colegio Nacional de Educación Profesional Técnica.  CONALEP 058 “Don Juan Osorio López”.  Tratamiento digital de imagen y audio.  Integrantes:   *Chan Barrientos Angel Fracisco *Cruz Ibañez Eneida del Pilar *Martínez Domínguez Angie Michelle *Rosas Francisco Isaid Valentín  Viernes 22 de Febrero del 2019.  </vt:lpstr>
      <vt:lpstr>¿QUÉ ES UNA IMAGEN?</vt:lpstr>
      <vt:lpstr>¿QUE ES ENFOQUE?</vt:lpstr>
      <vt:lpstr>CARACTERISTICAS PARA UNA TOMA PERFECTA</vt:lpstr>
      <vt:lpstr>Presentación de PowerPoint</vt:lpstr>
      <vt:lpstr>Presentación de PowerPoint</vt:lpstr>
      <vt:lpstr>Presentación de PowerPoint</vt:lpstr>
      <vt:lpstr>QUE ES LUZ EN LOS ELEMENTOS EXPRESIVOS</vt:lpstr>
      <vt:lpstr>Presentación de PowerPoint</vt:lpstr>
      <vt:lpstr>¿QUE ES ENCUADRE?</vt:lpstr>
      <vt:lpstr>TIPOS DE PLANOS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TIPOS DE ANGULOS </vt:lpstr>
      <vt:lpstr>Presentación de PowerPoint</vt:lpstr>
      <vt:lpstr>Presentación de PowerPoint</vt:lpstr>
      <vt:lpstr>Presentación de PowerPoint</vt:lpstr>
      <vt:lpstr>Presentación de PowerPoint</vt:lpstr>
      <vt:lpstr>Presentación de PowerPoint</vt:lpstr>
      <vt:lpstr>TIPOS DE VISTA</vt:lpstr>
      <vt:lpstr>¡GRACIAS POR SU ATENCION PRESTADA!</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2019-02-21T23:14:36Z</dcterms:created>
  <dcterms:modified xsi:type="dcterms:W3CDTF">2019-02-26T13:52:19Z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